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4" r:id="rId1"/>
  </p:sldMasterIdLst>
  <p:notesMasterIdLst>
    <p:notesMasterId r:id="rId46"/>
  </p:notesMasterIdLst>
  <p:sldIdLst>
    <p:sldId id="256" r:id="rId2"/>
    <p:sldId id="280" r:id="rId3"/>
    <p:sldId id="270" r:id="rId4"/>
    <p:sldId id="276" r:id="rId5"/>
    <p:sldId id="271" r:id="rId6"/>
    <p:sldId id="274" r:id="rId7"/>
    <p:sldId id="273" r:id="rId8"/>
    <p:sldId id="275" r:id="rId9"/>
    <p:sldId id="272" r:id="rId10"/>
    <p:sldId id="278" r:id="rId11"/>
    <p:sldId id="282" r:id="rId12"/>
    <p:sldId id="306" r:id="rId13"/>
    <p:sldId id="307" r:id="rId14"/>
    <p:sldId id="308" r:id="rId15"/>
    <p:sldId id="309" r:id="rId16"/>
    <p:sldId id="310" r:id="rId17"/>
    <p:sldId id="283" r:id="rId18"/>
    <p:sldId id="287" r:id="rId19"/>
    <p:sldId id="288" r:id="rId20"/>
    <p:sldId id="289" r:id="rId21"/>
    <p:sldId id="284" r:id="rId22"/>
    <p:sldId id="293" r:id="rId23"/>
    <p:sldId id="291" r:id="rId24"/>
    <p:sldId id="304" r:id="rId25"/>
    <p:sldId id="292" r:id="rId26"/>
    <p:sldId id="301" r:id="rId27"/>
    <p:sldId id="305" r:id="rId28"/>
    <p:sldId id="295" r:id="rId29"/>
    <p:sldId id="300" r:id="rId30"/>
    <p:sldId id="299" r:id="rId31"/>
    <p:sldId id="303" r:id="rId32"/>
    <p:sldId id="294" r:id="rId33"/>
    <p:sldId id="302" r:id="rId34"/>
    <p:sldId id="297" r:id="rId35"/>
    <p:sldId id="286" r:id="rId36"/>
    <p:sldId id="268" r:id="rId37"/>
    <p:sldId id="257" r:id="rId38"/>
    <p:sldId id="259" r:id="rId39"/>
    <p:sldId id="260" r:id="rId40"/>
    <p:sldId id="261" r:id="rId41"/>
    <p:sldId id="262" r:id="rId42"/>
    <p:sldId id="263" r:id="rId43"/>
    <p:sldId id="264" r:id="rId44"/>
    <p:sldId id="265" r:id="rId45"/>
  </p:sldIdLst>
  <p:sldSz cx="9144000" cy="6858000" type="screen4x3"/>
  <p:notesSz cx="6858000" cy="9144000"/>
  <p:embeddedFontLst>
    <p:embeddedFont>
      <p:font typeface="Constantia" pitchFamily="18" charset="0"/>
      <p:regular r:id="rId47"/>
      <p:bold r:id="rId48"/>
      <p:italic r:id="rId49"/>
      <p:boldItalic r:id="rId50"/>
    </p:embeddedFont>
    <p:embeddedFont>
      <p:font typeface="Calibri" pitchFamily="34" charset="0"/>
      <p:regular r:id="rId51"/>
      <p:bold r:id="rId52"/>
      <p:italic r:id="rId53"/>
      <p:boldItalic r:id="rId54"/>
    </p:embeddedFont>
    <p:embeddedFont>
      <p:font typeface="Century Gothic" pitchFamily="34" charset="0"/>
      <p:regular r:id="rId55"/>
      <p:bold r:id="rId56"/>
      <p:italic r:id="rId57"/>
      <p:boldItalic r:id="rId58"/>
    </p:embeddedFont>
    <p:embeddedFont>
      <p:font typeface="Wingdings 2" pitchFamily="18" charset="2"/>
      <p:regular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8" autoAdjust="0"/>
    <p:restoredTop sz="87435" autoAdjust="0"/>
  </p:normalViewPr>
  <p:slideViewPr>
    <p:cSldViewPr>
      <p:cViewPr>
        <p:scale>
          <a:sx n="70" d="100"/>
          <a:sy n="70" d="100"/>
        </p:scale>
        <p:origin x="-810"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BEF46A-704C-4FDA-8F51-1149A7CA5984}" type="datetimeFigureOut">
              <a:rPr lang="en-US" smtClean="0"/>
              <a:t>12/4/2014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5F0314-055F-4E4A-92C1-247FE98CEBD4}" type="slidenum">
              <a:rPr lang="en-US" smtClean="0"/>
              <a:t>‹#›</a:t>
            </a:fld>
            <a:endParaRPr lang="en-US"/>
          </a:p>
        </p:txBody>
      </p:sp>
    </p:spTree>
    <p:extLst>
      <p:ext uri="{BB962C8B-B14F-4D97-AF65-F5344CB8AC3E}">
        <p14:creationId xmlns:p14="http://schemas.microsoft.com/office/powerpoint/2010/main" val="297536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PRK</a:t>
            </a:r>
            <a:r>
              <a:rPr lang="en-US" sz="1200" baseline="0" dirty="0" smtClean="0">
                <a:solidFill>
                  <a:schemeClr val="bg1"/>
                </a:solidFill>
              </a:rPr>
              <a:t> &gt; </a:t>
            </a:r>
            <a:r>
              <a:rPr lang="en-US" sz="1200" dirty="0" smtClean="0">
                <a:solidFill>
                  <a:schemeClr val="bg1"/>
                </a:solidFill>
              </a:rPr>
              <a:t>McDonald &gt;</a:t>
            </a:r>
            <a:r>
              <a:rPr lang="en-US" sz="1200" baseline="0" dirty="0" smtClean="0">
                <a:solidFill>
                  <a:schemeClr val="bg1"/>
                </a:solidFill>
              </a:rPr>
              <a:t> </a:t>
            </a:r>
            <a:r>
              <a:rPr lang="en-US" sz="1200" dirty="0" smtClean="0">
                <a:solidFill>
                  <a:schemeClr val="bg1"/>
                </a:solidFill>
              </a:rPr>
              <a:t>first sighted human eye in 1988</a:t>
            </a:r>
          </a:p>
          <a:p>
            <a:r>
              <a:rPr lang="en-US" sz="1200" dirty="0" smtClean="0">
                <a:solidFill>
                  <a:schemeClr val="bg1"/>
                </a:solidFill>
              </a:rPr>
              <a:t>LASIK &gt; </a:t>
            </a:r>
            <a:r>
              <a:rPr lang="en-US" sz="1200" dirty="0" err="1" smtClean="0">
                <a:solidFill>
                  <a:schemeClr val="bg1"/>
                </a:solidFill>
              </a:rPr>
              <a:t>Pallikaris</a:t>
            </a:r>
            <a:r>
              <a:rPr lang="en-US" sz="1200" dirty="0" smtClean="0">
                <a:solidFill>
                  <a:schemeClr val="bg1"/>
                </a:solidFill>
              </a:rPr>
              <a:t> &gt; Until the late 1990s</a:t>
            </a:r>
            <a:endParaRPr lang="en-US" sz="1200" b="0" i="0" kern="1200" dirty="0" smtClean="0">
              <a:solidFill>
                <a:schemeClr val="bg1"/>
              </a:solidFill>
              <a:effectLst/>
              <a:latin typeface="+mn-lt"/>
              <a:ea typeface="+mn-ea"/>
              <a:cs typeface="+mn-cs"/>
            </a:endParaRPr>
          </a:p>
          <a:p>
            <a:endParaRPr lang="en-US" sz="1200" b="0" i="0" kern="1200" dirty="0" smtClean="0">
              <a:solidFill>
                <a:schemeClr val="bg1"/>
              </a:solidFill>
              <a:effectLst/>
              <a:latin typeface="+mn-lt"/>
              <a:ea typeface="+mn-ea"/>
              <a:cs typeface="+mn-cs"/>
            </a:endParaRPr>
          </a:p>
          <a:p>
            <a:r>
              <a:rPr lang="en-US" sz="1200" b="0" i="0" kern="1200" dirty="0" smtClean="0">
                <a:solidFill>
                  <a:schemeClr val="tx1"/>
                </a:solidFill>
                <a:effectLst/>
                <a:latin typeface="+mn-lt"/>
                <a:ea typeface="+mn-ea"/>
                <a:cs typeface="+mn-cs"/>
              </a:rPr>
              <a:t>more than 95% of patients achieve at least 20/40 or better vision after LASIK.</a:t>
            </a:r>
          </a:p>
          <a:p>
            <a:r>
              <a:rPr lang="en-US" sz="1200" b="0" i="0" kern="1200" dirty="0" smtClean="0">
                <a:solidFill>
                  <a:schemeClr val="tx1"/>
                </a:solidFill>
                <a:effectLst/>
                <a:latin typeface="+mn-lt"/>
                <a:ea typeface="+mn-ea"/>
                <a:cs typeface="+mn-cs"/>
              </a:rPr>
              <a:t>four to 10 percent of patients may require enhancement (retreatment for under-correction.) </a:t>
            </a:r>
          </a:p>
          <a:p>
            <a:endParaRPr lang="en-US" sz="1200" b="0" i="0" kern="1200" dirty="0" smtClean="0">
              <a:solidFill>
                <a:schemeClr val="tx1"/>
              </a:solidFill>
              <a:effectLst/>
              <a:latin typeface="+mn-lt"/>
              <a:ea typeface="+mn-ea"/>
              <a:cs typeface="+mn-cs"/>
            </a:endParaRPr>
          </a:p>
          <a:p>
            <a:r>
              <a:rPr lang="en-US" dirty="0" smtClean="0"/>
              <a:t>Cornea average =</a:t>
            </a:r>
            <a:r>
              <a:rPr lang="en-US" baseline="0" dirty="0" smtClean="0"/>
              <a:t> 520um</a:t>
            </a:r>
          </a:p>
          <a:p>
            <a:r>
              <a:rPr lang="en-US" baseline="0" dirty="0" smtClean="0"/>
              <a:t>Flap 130-160um</a:t>
            </a:r>
          </a:p>
          <a:p>
            <a:r>
              <a:rPr lang="en-US" baseline="0" dirty="0" smtClean="0"/>
              <a:t>depth of the excimer laser ablation on average must not exceed 45 to 120 microns</a:t>
            </a:r>
          </a:p>
          <a:p>
            <a:r>
              <a:rPr lang="en-US" baseline="0" dirty="0" smtClean="0"/>
              <a:t>		with 325 (conservative case) to 250 microns , left in the stromal bed</a:t>
            </a:r>
          </a:p>
          <a:p>
            <a:r>
              <a:rPr lang="en-US" dirty="0" smtClean="0"/>
              <a:t>250 micron</a:t>
            </a:r>
            <a:r>
              <a:rPr lang="en-US" baseline="0" dirty="0" smtClean="0"/>
              <a:t> </a:t>
            </a:r>
            <a:r>
              <a:rPr lang="en-US" dirty="0" smtClean="0"/>
              <a:t>limit to the residual stromal bed following LASIK</a:t>
            </a:r>
            <a:r>
              <a:rPr lang="en-US" baseline="0" dirty="0" smtClean="0"/>
              <a:t> &lt; FDA</a:t>
            </a:r>
            <a:endParaRPr lang="en-US" dirty="0" smtClean="0"/>
          </a:p>
          <a:p>
            <a:endParaRPr lang="en-US" dirty="0"/>
          </a:p>
        </p:txBody>
      </p:sp>
      <p:sp>
        <p:nvSpPr>
          <p:cNvPr id="4" name="Slide Number Placeholder 3"/>
          <p:cNvSpPr>
            <a:spLocks noGrp="1"/>
          </p:cNvSpPr>
          <p:nvPr>
            <p:ph type="sldNum" sz="quarter" idx="10"/>
          </p:nvPr>
        </p:nvSpPr>
        <p:spPr/>
        <p:txBody>
          <a:bodyPr/>
          <a:lstStyle/>
          <a:p>
            <a:fld id="{985F0314-055F-4E4A-92C1-247FE98CEBD4}" type="slidenum">
              <a:rPr lang="en-US" smtClean="0"/>
              <a:t>1</a:t>
            </a:fld>
            <a:endParaRPr lang="en-US"/>
          </a:p>
        </p:txBody>
      </p:sp>
    </p:spTree>
    <p:extLst>
      <p:ext uri="{BB962C8B-B14F-4D97-AF65-F5344CB8AC3E}">
        <p14:creationId xmlns:p14="http://schemas.microsoft.com/office/powerpoint/2010/main" val="1390028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a:buNone/>
            </a:pPr>
            <a:endParaRPr lang="en-US" baseline="0" dirty="0" smtClean="0"/>
          </a:p>
          <a:p>
            <a:pPr marL="0" indent="0">
              <a:buFont typeface="Wingdings"/>
              <a:buNone/>
            </a:pPr>
            <a:r>
              <a:rPr lang="en-US" baseline="0" dirty="0" smtClean="0"/>
              <a:t>Role number 1</a:t>
            </a:r>
          </a:p>
          <a:p>
            <a:pPr marL="0" indent="0">
              <a:buFont typeface="Wingdings"/>
              <a:buNone/>
            </a:pPr>
            <a:r>
              <a:rPr lang="en-US" baseline="0" dirty="0" smtClean="0"/>
              <a:t>Patient 600um </a:t>
            </a:r>
          </a:p>
          <a:p>
            <a:pPr marL="0" indent="0">
              <a:buFont typeface="Wingdings"/>
              <a:buNone/>
            </a:pPr>
            <a:r>
              <a:rPr lang="en-US" baseline="0" dirty="0" smtClean="0"/>
              <a:t>1- 600*55%= 330um </a:t>
            </a:r>
          </a:p>
          <a:p>
            <a:pPr marL="0" indent="0">
              <a:buFont typeface="Wingdings"/>
              <a:buNone/>
            </a:pPr>
            <a:r>
              <a:rPr lang="en-US" baseline="0" dirty="0" smtClean="0"/>
              <a:t>2- flap 130um</a:t>
            </a:r>
          </a:p>
          <a:p>
            <a:pPr marL="0" indent="0">
              <a:buFont typeface="Wingdings"/>
              <a:buNone/>
            </a:pPr>
            <a:r>
              <a:rPr lang="en-US" baseline="0" dirty="0" smtClean="0"/>
              <a:t>3- the amount allowed for cut by excimer laser = 660-330-100= 170um</a:t>
            </a:r>
          </a:p>
          <a:p>
            <a:pPr marL="0" indent="0">
              <a:buFont typeface="Wingdings"/>
              <a:buNone/>
            </a:pPr>
            <a:r>
              <a:rPr lang="en-US" baseline="0" dirty="0" smtClean="0"/>
              <a:t>But Role number 2</a:t>
            </a:r>
          </a:p>
          <a:p>
            <a:pPr marL="0" indent="0">
              <a:buFont typeface="Wingdings"/>
              <a:buNone/>
            </a:pPr>
            <a:r>
              <a:rPr lang="en-US" baseline="0" dirty="0" smtClean="0"/>
              <a:t>600 * 18 = 108um</a:t>
            </a:r>
          </a:p>
          <a:p>
            <a:pPr marL="0" indent="0">
              <a:buFont typeface="Wingdings"/>
              <a:buNone/>
            </a:pPr>
            <a:r>
              <a:rPr lang="en-US" baseline="0" dirty="0" smtClean="0"/>
              <a:t>&gt;&gt;&gt;&gt;&gt; so the amount allowed for cut by excimer laser is 108um</a:t>
            </a:r>
          </a:p>
          <a:p>
            <a:pPr marL="0" indent="0">
              <a:buFont typeface="Wingdings"/>
              <a:buNone/>
            </a:pPr>
            <a:endParaRPr lang="en-US" baseline="0" dirty="0" smtClean="0"/>
          </a:p>
          <a:p>
            <a:pPr marL="0" indent="0">
              <a:buFont typeface="Wingdings"/>
              <a:buNone/>
            </a:pPr>
            <a:r>
              <a:rPr lang="en-US" baseline="0" dirty="0" smtClean="0"/>
              <a:t>Patient 490 , -8.00D</a:t>
            </a:r>
          </a:p>
          <a:p>
            <a:pPr marL="0" indent="0">
              <a:buFont typeface="Wingdings"/>
              <a:buNone/>
            </a:pPr>
            <a:r>
              <a:rPr lang="en-US" baseline="0" dirty="0" smtClean="0"/>
              <a:t>-1D = 14um of cornea will be cut</a:t>
            </a:r>
          </a:p>
          <a:p>
            <a:pPr marL="171450" indent="-171450">
              <a:buFont typeface="Wingdings"/>
              <a:buChar char="Ø"/>
            </a:pPr>
            <a:r>
              <a:rPr lang="en-US" baseline="0" dirty="0" smtClean="0"/>
              <a:t>8 x 14 = 112um</a:t>
            </a:r>
          </a:p>
          <a:p>
            <a:pPr marL="0" indent="0">
              <a:buFont typeface="Wingdings"/>
              <a:buNone/>
            </a:pPr>
            <a:r>
              <a:rPr lang="en-US" baseline="0" dirty="0" smtClean="0"/>
              <a:t>The amount allowed for cut = 490 x 18% =88.2 um</a:t>
            </a:r>
          </a:p>
          <a:p>
            <a:pPr marL="0" indent="0">
              <a:buFont typeface="Wingdings"/>
              <a:buNone/>
            </a:pPr>
            <a:r>
              <a:rPr lang="en-US" baseline="0" dirty="0" smtClean="0"/>
              <a:t>&gt;&gt; solve this problem by &gt; reduce the diameter of the ablation zone form 6.5mm to 6mm</a:t>
            </a:r>
          </a:p>
          <a:p>
            <a:pPr marL="0" indent="0">
              <a:buFont typeface="Wingdings"/>
              <a:buNone/>
            </a:pPr>
            <a:endParaRPr lang="en-US" baseline="0" dirty="0" smtClean="0"/>
          </a:p>
          <a:p>
            <a:pPr marL="0" indent="0">
              <a:buFont typeface="Wingdings"/>
              <a:buNone/>
            </a:pPr>
            <a:endParaRPr lang="en-US" baseline="0" dirty="0" smtClean="0"/>
          </a:p>
          <a:p>
            <a:pPr marL="0" indent="0">
              <a:buFont typeface="Wingdings"/>
              <a:buNone/>
            </a:pPr>
            <a:endParaRPr lang="en-US" dirty="0"/>
          </a:p>
        </p:txBody>
      </p:sp>
      <p:sp>
        <p:nvSpPr>
          <p:cNvPr id="4" name="Slide Number Placeholder 3"/>
          <p:cNvSpPr>
            <a:spLocks noGrp="1"/>
          </p:cNvSpPr>
          <p:nvPr>
            <p:ph type="sldNum" sz="quarter" idx="10"/>
          </p:nvPr>
        </p:nvSpPr>
        <p:spPr/>
        <p:txBody>
          <a:bodyPr/>
          <a:lstStyle/>
          <a:p>
            <a:fld id="{985F0314-055F-4E4A-92C1-247FE98CEBD4}" type="slidenum">
              <a:rPr lang="en-US" smtClean="0"/>
              <a:t>28</a:t>
            </a:fld>
            <a:endParaRPr lang="en-US"/>
          </a:p>
        </p:txBody>
      </p:sp>
    </p:spTree>
    <p:extLst>
      <p:ext uri="{BB962C8B-B14F-4D97-AF65-F5344CB8AC3E}">
        <p14:creationId xmlns:p14="http://schemas.microsoft.com/office/powerpoint/2010/main" val="2013878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a:buNone/>
            </a:pPr>
            <a:endParaRPr lang="en-US" baseline="0" dirty="0" smtClean="0"/>
          </a:p>
          <a:p>
            <a:pPr marL="0" indent="0">
              <a:buFont typeface="Wingdings"/>
              <a:buNone/>
            </a:pPr>
            <a:r>
              <a:rPr lang="en-US" dirty="0" smtClean="0"/>
              <a:t>1- RSB &gt; 540 um * 55% = 297 um </a:t>
            </a:r>
          </a:p>
          <a:p>
            <a:pPr marL="0" indent="0">
              <a:buFont typeface="Wingdings"/>
              <a:buNone/>
            </a:pPr>
            <a:endParaRPr lang="en-US" baseline="0" dirty="0" smtClean="0"/>
          </a:p>
          <a:p>
            <a:pPr marL="0" indent="0">
              <a:buFont typeface="Wingdings"/>
              <a:buNone/>
            </a:pPr>
            <a:r>
              <a:rPr lang="en-US" baseline="0" dirty="0" smtClean="0"/>
              <a:t>Patient 490 , -8.00D</a:t>
            </a:r>
          </a:p>
          <a:p>
            <a:pPr marL="0" indent="0">
              <a:buFont typeface="Wingdings"/>
              <a:buNone/>
            </a:pPr>
            <a:r>
              <a:rPr lang="en-US" baseline="0" dirty="0" smtClean="0"/>
              <a:t>-1D = 14um of cornea will be cut</a:t>
            </a:r>
          </a:p>
          <a:p>
            <a:pPr marL="171450" indent="-171450">
              <a:buFont typeface="Wingdings"/>
              <a:buChar char="Ø"/>
            </a:pPr>
            <a:r>
              <a:rPr lang="en-US" baseline="0" dirty="0" smtClean="0"/>
              <a:t>8 x 14 = 112um</a:t>
            </a:r>
          </a:p>
          <a:p>
            <a:pPr marL="0" indent="0">
              <a:buFont typeface="Wingdings"/>
              <a:buNone/>
            </a:pPr>
            <a:r>
              <a:rPr lang="en-US" baseline="0" dirty="0" smtClean="0"/>
              <a:t>The amount allowed for cut = 490 x 18% =88.2 um</a:t>
            </a:r>
          </a:p>
          <a:p>
            <a:pPr marL="0" indent="0">
              <a:buFont typeface="Wingdings"/>
              <a:buNone/>
            </a:pPr>
            <a:r>
              <a:rPr lang="en-US" baseline="0" dirty="0" smtClean="0"/>
              <a:t>&gt;&gt; solve this problem by &gt; reduce the diameter of the ablation zone form 6.5mm to 6mm</a:t>
            </a:r>
          </a:p>
          <a:p>
            <a:pPr marL="0" indent="0">
              <a:buFont typeface="Wingdings"/>
              <a:buNone/>
            </a:pPr>
            <a:endParaRPr lang="en-US" baseline="0" dirty="0" smtClean="0"/>
          </a:p>
          <a:p>
            <a:pPr marL="0" indent="0">
              <a:buFont typeface="Wingdings"/>
              <a:buNone/>
            </a:pPr>
            <a:endParaRPr lang="en-US" baseline="0" dirty="0" smtClean="0"/>
          </a:p>
          <a:p>
            <a:pPr marL="0" indent="0">
              <a:buFont typeface="Wingdings"/>
              <a:buNone/>
            </a:pPr>
            <a:endParaRPr lang="en-US" dirty="0"/>
          </a:p>
        </p:txBody>
      </p:sp>
      <p:sp>
        <p:nvSpPr>
          <p:cNvPr id="4" name="Slide Number Placeholder 3"/>
          <p:cNvSpPr>
            <a:spLocks noGrp="1"/>
          </p:cNvSpPr>
          <p:nvPr>
            <p:ph type="sldNum" sz="quarter" idx="10"/>
          </p:nvPr>
        </p:nvSpPr>
        <p:spPr/>
        <p:txBody>
          <a:bodyPr/>
          <a:lstStyle/>
          <a:p>
            <a:fld id="{985F0314-055F-4E4A-92C1-247FE98CEBD4}" type="slidenum">
              <a:rPr lang="en-US" smtClean="0"/>
              <a:t>29</a:t>
            </a:fld>
            <a:endParaRPr lang="en-US"/>
          </a:p>
        </p:txBody>
      </p:sp>
    </p:spTree>
    <p:extLst>
      <p:ext uri="{BB962C8B-B14F-4D97-AF65-F5344CB8AC3E}">
        <p14:creationId xmlns:p14="http://schemas.microsoft.com/office/powerpoint/2010/main" val="2013878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a:buNone/>
            </a:pPr>
            <a:endParaRPr lang="en-US" baseline="0" dirty="0" smtClean="0"/>
          </a:p>
          <a:p>
            <a:pPr marL="0" indent="0">
              <a:buFont typeface="Wingdings"/>
              <a:buNone/>
            </a:pPr>
            <a:endParaRPr lang="en-US" baseline="0" dirty="0" smtClean="0"/>
          </a:p>
          <a:p>
            <a:pPr marL="0" indent="0">
              <a:buFont typeface="Wingdings"/>
              <a:buNone/>
            </a:pPr>
            <a:r>
              <a:rPr lang="en-US" baseline="0" dirty="0" smtClean="0"/>
              <a:t>Patient 490 , -8.00D</a:t>
            </a:r>
          </a:p>
          <a:p>
            <a:pPr marL="0" indent="0">
              <a:buFont typeface="Wingdings"/>
              <a:buNone/>
            </a:pPr>
            <a:r>
              <a:rPr lang="en-US" baseline="0" dirty="0" smtClean="0"/>
              <a:t>-1D = 14um of cornea will be cut</a:t>
            </a:r>
          </a:p>
          <a:p>
            <a:pPr marL="171450" indent="-171450">
              <a:buFont typeface="Wingdings"/>
              <a:buChar char="Ø"/>
            </a:pPr>
            <a:r>
              <a:rPr lang="en-US" baseline="0" dirty="0" smtClean="0"/>
              <a:t>8 x 14 = 112um</a:t>
            </a:r>
          </a:p>
          <a:p>
            <a:pPr marL="0" indent="0">
              <a:buFont typeface="Wingdings"/>
              <a:buNone/>
            </a:pPr>
            <a:r>
              <a:rPr lang="en-US" baseline="0" dirty="0" smtClean="0"/>
              <a:t>The amount allowed for cut = 490 x 18% =88.2 um</a:t>
            </a:r>
          </a:p>
          <a:p>
            <a:pPr marL="0" indent="0">
              <a:buFont typeface="Wingdings"/>
              <a:buNone/>
            </a:pPr>
            <a:r>
              <a:rPr lang="en-US" baseline="0" dirty="0" smtClean="0"/>
              <a:t>&gt;&gt; solve this problem by &gt; reduce the diameter of the ablation zone form 6.5mm to 6mm</a:t>
            </a:r>
          </a:p>
          <a:p>
            <a:pPr marL="0" indent="0">
              <a:buFont typeface="Wingdings"/>
              <a:buNone/>
            </a:pPr>
            <a:endParaRPr lang="en-US" baseline="0" dirty="0" smtClean="0"/>
          </a:p>
          <a:p>
            <a:pPr marL="0" indent="0">
              <a:buFont typeface="Wingdings"/>
              <a:buNone/>
            </a:pPr>
            <a:endParaRPr lang="en-US" baseline="0" dirty="0" smtClean="0"/>
          </a:p>
          <a:p>
            <a:pPr marL="0" indent="0">
              <a:buFont typeface="Wingdings"/>
              <a:buNone/>
            </a:pPr>
            <a:endParaRPr lang="en-US" dirty="0"/>
          </a:p>
        </p:txBody>
      </p:sp>
      <p:sp>
        <p:nvSpPr>
          <p:cNvPr id="4" name="Slide Number Placeholder 3"/>
          <p:cNvSpPr>
            <a:spLocks noGrp="1"/>
          </p:cNvSpPr>
          <p:nvPr>
            <p:ph type="sldNum" sz="quarter" idx="10"/>
          </p:nvPr>
        </p:nvSpPr>
        <p:spPr/>
        <p:txBody>
          <a:bodyPr/>
          <a:lstStyle/>
          <a:p>
            <a:fld id="{985F0314-055F-4E4A-92C1-247FE98CEBD4}" type="slidenum">
              <a:rPr lang="en-US" smtClean="0"/>
              <a:t>30</a:t>
            </a:fld>
            <a:endParaRPr lang="en-US"/>
          </a:p>
        </p:txBody>
      </p:sp>
    </p:spTree>
    <p:extLst>
      <p:ext uri="{BB962C8B-B14F-4D97-AF65-F5344CB8AC3E}">
        <p14:creationId xmlns:p14="http://schemas.microsoft.com/office/powerpoint/2010/main" val="2013878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Taking</a:t>
            </a:r>
            <a:r>
              <a:rPr lang="en-US" baseline="0" dirty="0" smtClean="0"/>
              <a:t> the right decision in laser refractive surgery depends to a great extent on good reading of corneal topography and its clinical interpretation. This is very important for having the aimed result and avoiding post-operative complication.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85F0314-055F-4E4A-92C1-247FE98CEBD4}" type="slidenum">
              <a:rPr lang="en-US" smtClean="0"/>
              <a:t>37</a:t>
            </a:fld>
            <a:endParaRPr lang="en-US"/>
          </a:p>
        </p:txBody>
      </p:sp>
    </p:spTree>
    <p:extLst>
      <p:ext uri="{BB962C8B-B14F-4D97-AF65-F5344CB8AC3E}">
        <p14:creationId xmlns:p14="http://schemas.microsoft.com/office/powerpoint/2010/main" val="1665979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0-5um =</a:t>
            </a:r>
            <a:r>
              <a:rPr lang="en-US" baseline="0" dirty="0" smtClean="0"/>
              <a:t> 72 %</a:t>
            </a:r>
          </a:p>
          <a:p>
            <a:r>
              <a:rPr lang="en-US" baseline="0" dirty="0" smtClean="0"/>
              <a:t>6-10um = 16%</a:t>
            </a:r>
          </a:p>
          <a:p>
            <a:pPr marL="171450" indent="-171450">
              <a:buFont typeface="Wingdings"/>
              <a:buChar char="Ø"/>
            </a:pPr>
            <a:r>
              <a:rPr lang="en-US" baseline="0" dirty="0" smtClean="0"/>
              <a:t>10um =12 % early indictor of </a:t>
            </a:r>
            <a:r>
              <a:rPr lang="en-US" baseline="0" dirty="0" err="1" smtClean="0"/>
              <a:t>keratoconous</a:t>
            </a:r>
            <a:endParaRPr lang="en-US" baseline="0" dirty="0" smtClean="0"/>
          </a:p>
          <a:p>
            <a:pPr marL="628650" lvl="1" indent="-171450">
              <a:buFont typeface="Wingdings"/>
              <a:buChar char="Ø"/>
            </a:pPr>
            <a:r>
              <a:rPr lang="en-US" baseline="0" dirty="0" err="1" smtClean="0"/>
              <a:t>Inferoir</a:t>
            </a:r>
            <a:r>
              <a:rPr lang="en-US" baseline="0" dirty="0" smtClean="0"/>
              <a:t>  &gt; </a:t>
            </a:r>
            <a:r>
              <a:rPr lang="en-US" baseline="0" dirty="0" err="1" smtClean="0"/>
              <a:t>inferoir</a:t>
            </a:r>
            <a:r>
              <a:rPr lang="en-US" baseline="0" dirty="0" smtClean="0"/>
              <a:t> </a:t>
            </a:r>
            <a:r>
              <a:rPr lang="en-US" baseline="0" dirty="0" err="1" smtClean="0"/>
              <a:t>temperal</a:t>
            </a:r>
            <a:r>
              <a:rPr lang="en-US" baseline="0" dirty="0" smtClean="0"/>
              <a:t> &gt; </a:t>
            </a:r>
            <a:r>
              <a:rPr lang="en-US" baseline="0" dirty="0" err="1" smtClean="0"/>
              <a:t>inferoir</a:t>
            </a:r>
            <a:r>
              <a:rPr lang="en-US" baseline="0" dirty="0" smtClean="0"/>
              <a:t> nasal</a:t>
            </a:r>
          </a:p>
          <a:p>
            <a:pPr marL="628650" lvl="1" indent="-171450">
              <a:buFont typeface="Wingdings"/>
              <a:buChar char="Ø"/>
            </a:pPr>
            <a:r>
              <a:rPr lang="en-US" baseline="0" dirty="0" smtClean="0"/>
              <a:t>Look at Y axis to see inferior displace ( Negative value, if &gt; -500um , high risk. If &gt; -1000um, sign of advanced </a:t>
            </a:r>
            <a:r>
              <a:rPr lang="en-US" baseline="0" dirty="0" err="1" smtClean="0"/>
              <a:t>keratoconous</a:t>
            </a:r>
            <a:r>
              <a:rPr lang="en-US" baseline="0" dirty="0" smtClean="0"/>
              <a:t>)</a:t>
            </a:r>
          </a:p>
          <a:p>
            <a:pPr marL="457200" lvl="1" indent="0">
              <a:buFont typeface="Wingdings"/>
              <a:buNone/>
            </a:pPr>
            <a:r>
              <a:rPr lang="en-US" baseline="0" dirty="0" smtClean="0"/>
              <a:t>0.1mm == 100um</a:t>
            </a:r>
          </a:p>
          <a:p>
            <a:pPr marL="628650" lvl="1" indent="-171450">
              <a:buFont typeface="Wingdings"/>
              <a:buChar char="Ø"/>
            </a:pPr>
            <a:endParaRPr lang="en-US" baseline="0" dirty="0" smtClean="0"/>
          </a:p>
          <a:p>
            <a:pPr marL="171450" indent="-171450">
              <a:buFont typeface="Wingdings"/>
              <a:buChar char="Ø"/>
            </a:pPr>
            <a:endParaRPr lang="en-US" dirty="0"/>
          </a:p>
        </p:txBody>
      </p:sp>
      <p:sp>
        <p:nvSpPr>
          <p:cNvPr id="4" name="Slide Number Placeholder 3"/>
          <p:cNvSpPr>
            <a:spLocks noGrp="1"/>
          </p:cNvSpPr>
          <p:nvPr>
            <p:ph type="sldNum" sz="quarter" idx="10"/>
          </p:nvPr>
        </p:nvSpPr>
        <p:spPr/>
        <p:txBody>
          <a:bodyPr/>
          <a:lstStyle/>
          <a:p>
            <a:fld id="{985F0314-055F-4E4A-92C1-247FE98CEBD4}" type="slidenum">
              <a:rPr lang="en-US" smtClean="0"/>
              <a:t>38</a:t>
            </a:fld>
            <a:endParaRPr lang="en-US"/>
          </a:p>
        </p:txBody>
      </p:sp>
    </p:spTree>
    <p:extLst>
      <p:ext uri="{BB962C8B-B14F-4D97-AF65-F5344CB8AC3E}">
        <p14:creationId xmlns:p14="http://schemas.microsoft.com/office/powerpoint/2010/main" val="2013878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Laser =</a:t>
            </a:r>
            <a:r>
              <a:rPr lang="en-US" baseline="0" dirty="0" smtClean="0"/>
              <a:t> light Amplification by Stimulated Emission of Radiation</a:t>
            </a:r>
          </a:p>
          <a:p>
            <a:r>
              <a:rPr lang="en-US" dirty="0" smtClean="0"/>
              <a:t>The most typical excimer laser used in ophthalmology is </a:t>
            </a:r>
            <a:r>
              <a:rPr lang="en-US" dirty="0" err="1" smtClean="0"/>
              <a:t>ArF</a:t>
            </a:r>
            <a:r>
              <a:rPr lang="en-US" dirty="0" smtClean="0"/>
              <a:t> at 193nm wavelength</a:t>
            </a:r>
          </a:p>
          <a:p>
            <a:r>
              <a:rPr lang="en-US" dirty="0" err="1" smtClean="0"/>
              <a:t>Nd:YAG</a:t>
            </a:r>
            <a:r>
              <a:rPr lang="en-US" baseline="0" dirty="0" smtClean="0"/>
              <a:t> laser = Neo-</a:t>
            </a:r>
            <a:r>
              <a:rPr lang="en-US" baseline="0" dirty="0" err="1" smtClean="0"/>
              <a:t>dymium</a:t>
            </a:r>
            <a:r>
              <a:rPr lang="en-US" baseline="0" dirty="0" smtClean="0"/>
              <a:t> yttrium </a:t>
            </a:r>
            <a:r>
              <a:rPr lang="en-US" baseline="0" dirty="0" err="1" smtClean="0"/>
              <a:t>aluminium</a:t>
            </a:r>
            <a:r>
              <a:rPr lang="en-US" baseline="0" dirty="0" smtClean="0"/>
              <a:t> garnet (1064nm, Max power 10w, Pulse mode 10nsec, spot size 1mm) – PCO , PI</a:t>
            </a:r>
          </a:p>
          <a:p>
            <a:r>
              <a:rPr lang="en-US" baseline="0" dirty="0" smtClean="0"/>
              <a:t>Frequency-doubled </a:t>
            </a:r>
            <a:r>
              <a:rPr lang="en-US" baseline="0" dirty="0" err="1" smtClean="0"/>
              <a:t>Nd:YAG</a:t>
            </a:r>
            <a:r>
              <a:rPr lang="en-US" baseline="0" dirty="0" smtClean="0"/>
              <a:t> (532nm) – is used in place of argon laser for PRP</a:t>
            </a:r>
          </a:p>
          <a:p>
            <a:endParaRPr lang="en-US" dirty="0"/>
          </a:p>
        </p:txBody>
      </p:sp>
      <p:sp>
        <p:nvSpPr>
          <p:cNvPr id="4" name="Slide Number Placeholder 3"/>
          <p:cNvSpPr>
            <a:spLocks noGrp="1"/>
          </p:cNvSpPr>
          <p:nvPr>
            <p:ph type="sldNum" sz="quarter" idx="10"/>
          </p:nvPr>
        </p:nvSpPr>
        <p:spPr/>
        <p:txBody>
          <a:bodyPr/>
          <a:lstStyle/>
          <a:p>
            <a:fld id="{985F0314-055F-4E4A-92C1-247FE98CEBD4}" type="slidenum">
              <a:rPr lang="en-US" smtClean="0"/>
              <a:t>44</a:t>
            </a:fld>
            <a:endParaRPr lang="en-US"/>
          </a:p>
        </p:txBody>
      </p:sp>
    </p:spTree>
    <p:extLst>
      <p:ext uri="{BB962C8B-B14F-4D97-AF65-F5344CB8AC3E}">
        <p14:creationId xmlns:p14="http://schemas.microsoft.com/office/powerpoint/2010/main" val="306665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5F0314-055F-4E4A-92C1-247FE98CEBD4}" type="slidenum">
              <a:rPr lang="en-US" smtClean="0"/>
              <a:t>8</a:t>
            </a:fld>
            <a:endParaRPr lang="en-US"/>
          </a:p>
        </p:txBody>
      </p:sp>
    </p:spTree>
    <p:extLst>
      <p:ext uri="{BB962C8B-B14F-4D97-AF65-F5344CB8AC3E}">
        <p14:creationId xmlns:p14="http://schemas.microsoft.com/office/powerpoint/2010/main" val="2380251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more than 95% of patients achieve at least 20/40 or better vision after LASIK.</a:t>
            </a:r>
          </a:p>
          <a:p>
            <a:r>
              <a:rPr lang="en-US" sz="1200" b="0" i="0" kern="1200" dirty="0" smtClean="0">
                <a:solidFill>
                  <a:schemeClr val="tx1"/>
                </a:solidFill>
                <a:effectLst/>
                <a:latin typeface="+mn-lt"/>
                <a:ea typeface="+mn-ea"/>
                <a:cs typeface="+mn-cs"/>
              </a:rPr>
              <a:t>four to 10 percent of patients may require enhancement (retreatment for under-correction.) </a:t>
            </a:r>
          </a:p>
          <a:p>
            <a:endParaRPr lang="en-US" sz="1200" b="0" i="0" kern="1200" dirty="0" smtClean="0">
              <a:solidFill>
                <a:schemeClr val="tx1"/>
              </a:solidFill>
              <a:effectLst/>
              <a:latin typeface="+mn-lt"/>
              <a:ea typeface="+mn-ea"/>
              <a:cs typeface="+mn-cs"/>
            </a:endParaRPr>
          </a:p>
          <a:p>
            <a:r>
              <a:rPr lang="en-US" dirty="0" smtClean="0"/>
              <a:t>Cornea average =</a:t>
            </a:r>
            <a:r>
              <a:rPr lang="en-US" baseline="0" dirty="0" smtClean="0"/>
              <a:t> 520um</a:t>
            </a:r>
          </a:p>
          <a:p>
            <a:r>
              <a:rPr lang="en-US" baseline="0" dirty="0" smtClean="0"/>
              <a:t>Flap 130-160um</a:t>
            </a:r>
          </a:p>
          <a:p>
            <a:r>
              <a:rPr lang="en-US" baseline="0" dirty="0" smtClean="0"/>
              <a:t>depth of the excimer laser ablation on average must not exceed 45 to 120 microns</a:t>
            </a:r>
          </a:p>
          <a:p>
            <a:r>
              <a:rPr lang="en-US" baseline="0" dirty="0" smtClean="0"/>
              <a:t>		with 325 (conservative case) to 250 microns , left in the stromal bed</a:t>
            </a:r>
          </a:p>
          <a:p>
            <a:r>
              <a:rPr lang="en-US" dirty="0" smtClean="0"/>
              <a:t>250 micron</a:t>
            </a:r>
            <a:r>
              <a:rPr lang="en-US" baseline="0" dirty="0" smtClean="0"/>
              <a:t> </a:t>
            </a:r>
            <a:r>
              <a:rPr lang="en-US" dirty="0" smtClean="0"/>
              <a:t>limit to the residual stromal bed following LASIK</a:t>
            </a:r>
            <a:r>
              <a:rPr lang="en-US" baseline="0" dirty="0" smtClean="0"/>
              <a:t> &lt; FDA</a:t>
            </a:r>
            <a:endParaRPr lang="en-US" dirty="0" smtClean="0"/>
          </a:p>
          <a:p>
            <a:endParaRPr lang="en-US" dirty="0"/>
          </a:p>
        </p:txBody>
      </p:sp>
      <p:sp>
        <p:nvSpPr>
          <p:cNvPr id="4" name="Slide Number Placeholder 3"/>
          <p:cNvSpPr>
            <a:spLocks noGrp="1"/>
          </p:cNvSpPr>
          <p:nvPr>
            <p:ph type="sldNum" sz="quarter" idx="10"/>
          </p:nvPr>
        </p:nvSpPr>
        <p:spPr/>
        <p:txBody>
          <a:bodyPr/>
          <a:lstStyle/>
          <a:p>
            <a:fld id="{985F0314-055F-4E4A-92C1-247FE98CEBD4}" type="slidenum">
              <a:rPr lang="en-US" smtClean="0"/>
              <a:t>11</a:t>
            </a:fld>
            <a:endParaRPr lang="en-US"/>
          </a:p>
        </p:txBody>
      </p:sp>
    </p:spTree>
    <p:extLst>
      <p:ext uri="{BB962C8B-B14F-4D97-AF65-F5344CB8AC3E}">
        <p14:creationId xmlns:p14="http://schemas.microsoft.com/office/powerpoint/2010/main" val="1390028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Zyoptix</a:t>
            </a:r>
            <a:r>
              <a:rPr lang="en-US" baseline="0" dirty="0" smtClean="0"/>
              <a:t> </a:t>
            </a:r>
          </a:p>
          <a:p>
            <a:r>
              <a:rPr lang="en-US" baseline="0" dirty="0" smtClean="0"/>
              <a:t>90um flap </a:t>
            </a:r>
            <a:r>
              <a:rPr lang="en-US" baseline="0" dirty="0" err="1" smtClean="0"/>
              <a:t>vs</a:t>
            </a:r>
            <a:r>
              <a:rPr lang="en-US" baseline="0" dirty="0" smtClean="0"/>
              <a:t> 130um flap</a:t>
            </a:r>
          </a:p>
          <a:p>
            <a:endParaRPr lang="en-US" baseline="0" dirty="0" smtClean="0"/>
          </a:p>
          <a:p>
            <a:r>
              <a:rPr lang="en-US" baseline="0" dirty="0" smtClean="0"/>
              <a:t>PRK is not advise Power &lt;1.50 D or &gt; 6.00 D</a:t>
            </a:r>
            <a:endParaRPr lang="en-US" dirty="0" smtClean="0"/>
          </a:p>
          <a:p>
            <a:endParaRPr lang="en-US" dirty="0"/>
          </a:p>
        </p:txBody>
      </p:sp>
      <p:sp>
        <p:nvSpPr>
          <p:cNvPr id="4" name="Slide Number Placeholder 3"/>
          <p:cNvSpPr>
            <a:spLocks noGrp="1"/>
          </p:cNvSpPr>
          <p:nvPr>
            <p:ph type="sldNum" sz="quarter" idx="10"/>
          </p:nvPr>
        </p:nvSpPr>
        <p:spPr/>
        <p:txBody>
          <a:bodyPr/>
          <a:lstStyle/>
          <a:p>
            <a:fld id="{985F0314-055F-4E4A-92C1-247FE98CEBD4}" type="slidenum">
              <a:rPr lang="en-US" smtClean="0"/>
              <a:t>21</a:t>
            </a:fld>
            <a:endParaRPr lang="en-US"/>
          </a:p>
        </p:txBody>
      </p:sp>
    </p:spTree>
    <p:extLst>
      <p:ext uri="{BB962C8B-B14F-4D97-AF65-F5344CB8AC3E}">
        <p14:creationId xmlns:p14="http://schemas.microsoft.com/office/powerpoint/2010/main" val="3212125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ablation zone diameter should larger than the </a:t>
            </a:r>
            <a:r>
              <a:rPr lang="en-US" dirty="0" err="1" smtClean="0"/>
              <a:t>scotopic</a:t>
            </a:r>
            <a:r>
              <a:rPr lang="en-US" dirty="0" smtClean="0"/>
              <a:t> pupil diameter</a:t>
            </a:r>
            <a:endParaRPr lang="en-US" dirty="0"/>
          </a:p>
        </p:txBody>
      </p:sp>
      <p:sp>
        <p:nvSpPr>
          <p:cNvPr id="4" name="Slide Number Placeholder 3"/>
          <p:cNvSpPr>
            <a:spLocks noGrp="1"/>
          </p:cNvSpPr>
          <p:nvPr>
            <p:ph type="sldNum" sz="quarter" idx="10"/>
          </p:nvPr>
        </p:nvSpPr>
        <p:spPr/>
        <p:txBody>
          <a:bodyPr/>
          <a:lstStyle/>
          <a:p>
            <a:fld id="{985F0314-055F-4E4A-92C1-247FE98CEBD4}" type="slidenum">
              <a:rPr lang="en-US" smtClean="0"/>
              <a:t>22</a:t>
            </a:fld>
            <a:endParaRPr lang="en-US"/>
          </a:p>
        </p:txBody>
      </p:sp>
    </p:spTree>
    <p:extLst>
      <p:ext uri="{BB962C8B-B14F-4D97-AF65-F5344CB8AC3E}">
        <p14:creationId xmlns:p14="http://schemas.microsoft.com/office/powerpoint/2010/main" val="804905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Sagittal curvature front </a:t>
            </a:r>
          </a:p>
          <a:p>
            <a:r>
              <a:rPr lang="en-US" dirty="0" smtClean="0"/>
              <a:t>- Symmetric</a:t>
            </a:r>
            <a:r>
              <a:rPr lang="en-US" baseline="0" dirty="0" smtClean="0"/>
              <a:t> bow-tie maybe indicative of normal astigmatism/very rarely a symmetrical type of </a:t>
            </a:r>
            <a:r>
              <a:rPr lang="en-US" baseline="0" dirty="0" err="1" smtClean="0"/>
              <a:t>keratoconus</a:t>
            </a:r>
            <a:r>
              <a:rPr lang="en-US" baseline="0" dirty="0" smtClean="0"/>
              <a:t>.</a:t>
            </a:r>
          </a:p>
          <a:p>
            <a:pPr marL="171450" indent="-171450">
              <a:buFontTx/>
              <a:buChar char="-"/>
            </a:pPr>
            <a:r>
              <a:rPr lang="en-US" baseline="0" dirty="0" smtClean="0"/>
              <a:t>Smiling face is certainly risky because it often leads to post operative </a:t>
            </a:r>
            <a:r>
              <a:rPr lang="en-US" baseline="0" dirty="0" err="1" smtClean="0"/>
              <a:t>ectasia</a:t>
            </a:r>
            <a:r>
              <a:rPr lang="en-US" baseline="0" dirty="0" smtClean="0"/>
              <a:t>, and might be an indicator of </a:t>
            </a:r>
            <a:r>
              <a:rPr lang="en-US" baseline="0" dirty="0" err="1" smtClean="0"/>
              <a:t>keratoconous</a:t>
            </a:r>
            <a:r>
              <a:rPr lang="en-US" baseline="0" dirty="0" smtClean="0"/>
              <a:t>. </a:t>
            </a:r>
          </a:p>
          <a:p>
            <a:pPr marL="171450" indent="-171450">
              <a:buFontTx/>
              <a:buChar char="-"/>
            </a:pPr>
            <a:r>
              <a:rPr lang="en-US" baseline="0" dirty="0" err="1" smtClean="0"/>
              <a:t>Junctional</a:t>
            </a:r>
            <a:r>
              <a:rPr lang="en-US" baseline="0" dirty="0" smtClean="0"/>
              <a:t> – is a subject of suspicion.</a:t>
            </a:r>
          </a:p>
          <a:p>
            <a:pPr marL="171450" indent="-171450">
              <a:buFontTx/>
              <a:buChar char="-"/>
            </a:pPr>
            <a:r>
              <a:rPr lang="en-US" baseline="0" dirty="0" smtClean="0"/>
              <a:t>Vortex – is indicator of corneal instability and it may precede </a:t>
            </a:r>
            <a:r>
              <a:rPr lang="en-US" baseline="0" dirty="0" err="1" smtClean="0"/>
              <a:t>keratoconous</a:t>
            </a:r>
            <a:r>
              <a:rPr lang="en-US" baseline="0" dirty="0" smtClean="0"/>
              <a:t>. ( notice the vortex distribution of the red and blue line)</a:t>
            </a:r>
          </a:p>
          <a:p>
            <a:pPr marL="171450" indent="-171450">
              <a:buFontTx/>
              <a:buChar char="-"/>
            </a:pPr>
            <a:endParaRPr lang="en-US" baseline="0" dirty="0" smtClean="0"/>
          </a:p>
          <a:p>
            <a:pPr marL="171450" indent="-171450">
              <a:buFontTx/>
              <a:buChar char="-"/>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85F0314-055F-4E4A-92C1-247FE98CEBD4}" type="slidenum">
              <a:rPr lang="en-US" smtClean="0"/>
              <a:t>23</a:t>
            </a:fld>
            <a:endParaRPr lang="en-US"/>
          </a:p>
        </p:txBody>
      </p:sp>
    </p:spTree>
    <p:extLst>
      <p:ext uri="{BB962C8B-B14F-4D97-AF65-F5344CB8AC3E}">
        <p14:creationId xmlns:p14="http://schemas.microsoft.com/office/powerpoint/2010/main" val="4033965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Sagittal curvature front </a:t>
            </a:r>
          </a:p>
          <a:p>
            <a:r>
              <a:rPr lang="en-US" dirty="0" smtClean="0"/>
              <a:t>- Symmetric</a:t>
            </a:r>
            <a:r>
              <a:rPr lang="en-US" baseline="0" dirty="0" smtClean="0"/>
              <a:t> bow-tie maybe indicative of normal astigmatism/very rarely a symmetrical type of </a:t>
            </a:r>
            <a:r>
              <a:rPr lang="en-US" baseline="0" dirty="0" err="1" smtClean="0"/>
              <a:t>keratoconus</a:t>
            </a:r>
            <a:r>
              <a:rPr lang="en-US" baseline="0" dirty="0" smtClean="0"/>
              <a:t>.</a:t>
            </a:r>
          </a:p>
          <a:p>
            <a:pPr marL="171450" indent="-171450">
              <a:buFontTx/>
              <a:buChar char="-"/>
            </a:pPr>
            <a:r>
              <a:rPr lang="en-US" baseline="0" dirty="0" smtClean="0"/>
              <a:t>Smiling face is certainly risky because it often leads to post operative </a:t>
            </a:r>
            <a:r>
              <a:rPr lang="en-US" baseline="0" dirty="0" err="1" smtClean="0"/>
              <a:t>ectasia</a:t>
            </a:r>
            <a:r>
              <a:rPr lang="en-US" baseline="0" dirty="0" smtClean="0"/>
              <a:t>, and might be an indicator of </a:t>
            </a:r>
            <a:r>
              <a:rPr lang="en-US" baseline="0" dirty="0" err="1" smtClean="0"/>
              <a:t>keratoconous</a:t>
            </a:r>
            <a:r>
              <a:rPr lang="en-US" baseline="0" dirty="0" smtClean="0"/>
              <a:t>. </a:t>
            </a:r>
          </a:p>
          <a:p>
            <a:pPr marL="171450" indent="-171450">
              <a:buFontTx/>
              <a:buChar char="-"/>
            </a:pPr>
            <a:r>
              <a:rPr lang="en-US" baseline="0" dirty="0" err="1" smtClean="0"/>
              <a:t>Junctional</a:t>
            </a:r>
            <a:r>
              <a:rPr lang="en-US" baseline="0" dirty="0" smtClean="0"/>
              <a:t> – is a subject of suspicion.</a:t>
            </a:r>
          </a:p>
          <a:p>
            <a:pPr marL="171450" indent="-171450">
              <a:buFontTx/>
              <a:buChar char="-"/>
            </a:pPr>
            <a:r>
              <a:rPr lang="en-US" baseline="0" dirty="0" smtClean="0"/>
              <a:t>Vortex – is indicator of corneal instability and it may precede </a:t>
            </a:r>
            <a:r>
              <a:rPr lang="en-US" baseline="0" dirty="0" err="1" smtClean="0"/>
              <a:t>keratoconous</a:t>
            </a:r>
            <a:r>
              <a:rPr lang="en-US" baseline="0" dirty="0" smtClean="0"/>
              <a:t>. ( notice the vortex distribution of the red and blue line)</a:t>
            </a:r>
          </a:p>
          <a:p>
            <a:pPr marL="171450" indent="-171450">
              <a:buFontTx/>
              <a:buChar char="-"/>
            </a:pPr>
            <a:endParaRPr lang="en-US" baseline="0" dirty="0" smtClean="0"/>
          </a:p>
          <a:p>
            <a:pPr marL="171450" indent="-171450">
              <a:buFontTx/>
              <a:buChar char="-"/>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85F0314-055F-4E4A-92C1-247FE98CEBD4}" type="slidenum">
              <a:rPr lang="en-US" smtClean="0"/>
              <a:t>24</a:t>
            </a:fld>
            <a:endParaRPr lang="en-US"/>
          </a:p>
        </p:txBody>
      </p:sp>
    </p:spTree>
    <p:extLst>
      <p:ext uri="{BB962C8B-B14F-4D97-AF65-F5344CB8AC3E}">
        <p14:creationId xmlns:p14="http://schemas.microsoft.com/office/powerpoint/2010/main" val="4033965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Myopia &gt; post-op very flat cornea &gt; OBLATE</a:t>
            </a:r>
            <a:r>
              <a:rPr lang="en-US" baseline="0" dirty="0" smtClean="0"/>
              <a:t> ( the patient is suffering from Positive spherical aberrations) &gt; POSITIVE</a:t>
            </a:r>
          </a:p>
          <a:p>
            <a:r>
              <a:rPr lang="en-US" baseline="0" dirty="0" smtClean="0"/>
              <a:t>Presbyopia</a:t>
            </a:r>
            <a:r>
              <a:rPr lang="en-US" dirty="0" smtClean="0"/>
              <a:t> &gt; post-op very steep cornea &gt; PROLATE</a:t>
            </a:r>
            <a:r>
              <a:rPr lang="en-US" baseline="0" dirty="0" smtClean="0"/>
              <a:t> ( the patient is suffering from Negative spherical aberrations) &gt; Negative</a:t>
            </a:r>
          </a:p>
          <a:p>
            <a:endParaRPr lang="en-US" dirty="0"/>
          </a:p>
        </p:txBody>
      </p:sp>
      <p:sp>
        <p:nvSpPr>
          <p:cNvPr id="4" name="Slide Number Placeholder 3"/>
          <p:cNvSpPr>
            <a:spLocks noGrp="1"/>
          </p:cNvSpPr>
          <p:nvPr>
            <p:ph type="sldNum" sz="quarter" idx="10"/>
          </p:nvPr>
        </p:nvSpPr>
        <p:spPr/>
        <p:txBody>
          <a:bodyPr/>
          <a:lstStyle/>
          <a:p>
            <a:fld id="{985F0314-055F-4E4A-92C1-247FE98CEBD4}" type="slidenum">
              <a:rPr lang="en-US" smtClean="0"/>
              <a:t>26</a:t>
            </a:fld>
            <a:endParaRPr lang="en-US"/>
          </a:p>
        </p:txBody>
      </p:sp>
    </p:spTree>
    <p:extLst>
      <p:ext uri="{BB962C8B-B14F-4D97-AF65-F5344CB8AC3E}">
        <p14:creationId xmlns:p14="http://schemas.microsoft.com/office/powerpoint/2010/main" val="1587655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5F0314-055F-4E4A-92C1-247FE98CEBD4}" type="slidenum">
              <a:rPr lang="en-US" smtClean="0"/>
              <a:t>27</a:t>
            </a:fld>
            <a:endParaRPr lang="en-US"/>
          </a:p>
        </p:txBody>
      </p:sp>
    </p:spTree>
    <p:extLst>
      <p:ext uri="{BB962C8B-B14F-4D97-AF65-F5344CB8AC3E}">
        <p14:creationId xmlns:p14="http://schemas.microsoft.com/office/powerpoint/2010/main" val="1587655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7CF3C125-9915-4756-983C-A97FA8FBAE4A}" type="datetimeFigureOut">
              <a:rPr lang="en-US" smtClean="0"/>
              <a:t>12/4/2014</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49D42AA7-871A-4F68-806D-38171CEC925B}" type="slidenum">
              <a:rPr lang="en-US" smtClean="0"/>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F3C125-9915-4756-983C-A97FA8FBAE4A}" type="datetimeFigureOut">
              <a:rPr lang="en-US" smtClean="0"/>
              <a:t>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D42AA7-871A-4F68-806D-38171CEC925B}" type="slidenum">
              <a:rPr lang="en-US" smtClean="0"/>
              <a:t>‹#›</a:t>
            </a:fld>
            <a:endParaRPr lang="en-US"/>
          </a:p>
        </p:txBody>
      </p:sp>
    </p:spTree>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F3C125-9915-4756-983C-A97FA8FBAE4A}" type="datetimeFigureOut">
              <a:rPr lang="en-US" smtClean="0"/>
              <a:t>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D42AA7-871A-4F68-806D-38171CEC925B}" type="slidenum">
              <a:rPr lang="en-US" smtClean="0"/>
              <a:t>‹#›</a:t>
            </a:fld>
            <a:endParaRPr lang="en-US"/>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CF3C125-9915-4756-983C-A97FA8FBAE4A}" type="datetimeFigureOut">
              <a:rPr lang="en-US" smtClean="0"/>
              <a:t>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D42AA7-871A-4F68-806D-38171CEC925B}" type="slidenum">
              <a:rPr lang="en-US" smtClean="0"/>
              <a:t>‹#›</a:t>
            </a:fld>
            <a:endParaRPr lang="en-US"/>
          </a:p>
        </p:txBody>
      </p:sp>
    </p:spTree>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F3C125-9915-4756-983C-A97FA8FBAE4A}" type="datetimeFigureOut">
              <a:rPr lang="en-US" smtClean="0"/>
              <a:t>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D42AA7-871A-4F68-806D-38171CEC925B}" type="slidenum">
              <a:rPr lang="en-US" smtClean="0"/>
              <a:t>‹#›</a:t>
            </a:fld>
            <a:endParaRPr lang="en-US"/>
          </a:p>
        </p:txBody>
      </p:sp>
    </p:spTree>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7CF3C125-9915-4756-983C-A97FA8FBAE4A}" type="datetimeFigureOut">
              <a:rPr lang="en-US" smtClean="0"/>
              <a:t>12/4/2014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D42AA7-871A-4F68-806D-38171CEC925B}" type="slidenum">
              <a:rPr lang="en-US" smtClean="0"/>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CF3C125-9915-4756-983C-A97FA8FBAE4A}" type="datetimeFigureOut">
              <a:rPr lang="en-US" smtClean="0"/>
              <a:t>12/4/2014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D42AA7-871A-4F68-806D-38171CEC925B}" type="slidenum">
              <a:rPr lang="en-US" smtClean="0"/>
              <a:t>‹#›</a:t>
            </a:fld>
            <a:endParaRPr lang="en-US"/>
          </a:p>
        </p:txBody>
      </p:sp>
    </p:spTree>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F3C125-9915-4756-983C-A97FA8FBAE4A}" type="datetimeFigureOut">
              <a:rPr lang="en-US" smtClean="0"/>
              <a:t>12/4/2014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D42AA7-871A-4F68-806D-38171CEC925B}" type="slidenum">
              <a:rPr lang="en-US" smtClean="0"/>
              <a:t>‹#›</a:t>
            </a:fld>
            <a:endParaRPr lang="en-US"/>
          </a:p>
        </p:txBody>
      </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F3C125-9915-4756-983C-A97FA8FBAE4A}" type="datetimeFigureOut">
              <a:rPr lang="en-US" smtClean="0"/>
              <a:t>12/4/2014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D42AA7-871A-4F68-806D-38171CEC925B}" type="slidenum">
              <a:rPr lang="en-US" smtClean="0"/>
              <a:t>‹#›</a:t>
            </a:fld>
            <a:endParaRPr lang="en-US"/>
          </a:p>
        </p:txBody>
      </p:sp>
    </p:spTree>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7CF3C125-9915-4756-983C-A97FA8FBAE4A}" type="datetimeFigureOut">
              <a:rPr lang="en-US" smtClean="0"/>
              <a:t>12/4/2014</a:t>
            </a:fld>
            <a:endParaRPr lang="en-US"/>
          </a:p>
        </p:txBody>
      </p:sp>
      <p:sp>
        <p:nvSpPr>
          <p:cNvPr id="7" name="Slide Number Placeholder 6"/>
          <p:cNvSpPr>
            <a:spLocks noGrp="1"/>
          </p:cNvSpPr>
          <p:nvPr>
            <p:ph type="sldNum" sz="quarter" idx="12"/>
          </p:nvPr>
        </p:nvSpPr>
        <p:spPr/>
        <p:txBody>
          <a:bodyPr/>
          <a:lstStyle/>
          <a:p>
            <a:fld id="{49D42AA7-871A-4F68-806D-38171CEC925B}" type="slidenum">
              <a:rPr lang="en-US" smtClean="0"/>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F3C125-9915-4756-983C-A97FA8FBAE4A}" type="datetimeFigureOut">
              <a:rPr lang="en-US" smtClean="0"/>
              <a:t>12/4/2014</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49D42AA7-871A-4F68-806D-38171CEC925B}" type="slidenum">
              <a:rPr lang="en-US" smtClean="0"/>
              <a:t>‹#›</a:t>
            </a:fld>
            <a:endParaRPr lang="en-US"/>
          </a:p>
        </p:txBody>
      </p:sp>
    </p:spTree>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7CF3C125-9915-4756-983C-A97FA8FBAE4A}" type="datetimeFigureOut">
              <a:rPr lang="en-US" smtClean="0"/>
              <a:t>12/4/2014</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49D42AA7-871A-4F68-806D-38171CEC925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spd="med">
    <p:fade thruBlk="1"/>
  </p:transition>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8.wdp"/><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en.wikipedia.org/wiki/Monovision"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jpe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jpeg"/><Relationship Id="rId5" Type="http://schemas.microsoft.com/office/2007/relationships/hdphoto" Target="../media/hdphoto8.wdp"/><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1.jpe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7" Type="http://schemas.microsoft.com/office/2007/relationships/hdphoto" Target="../media/hdphoto13.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microsoft.com/office/2007/relationships/hdphoto" Target="../media/hdphoto12.wdp"/></Relationships>
</file>

<file path=ppt/slides/_rels/slide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6.jpeg"/><Relationship Id="rId1" Type="http://schemas.openxmlformats.org/officeDocument/2006/relationships/slideLayout" Target="../slideLayouts/slideLayout2.xml"/><Relationship Id="rId5" Type="http://schemas.microsoft.com/office/2007/relationships/hdphoto" Target="../media/hdphoto15.wdp"/><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Dr. Sophal HENG\Desktop\slide\IMG_661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36459" t="1" b="23623"/>
          <a:stretch/>
        </p:blipFill>
        <p:spPr bwMode="auto">
          <a:xfrm>
            <a:off x="1" y="-76200"/>
            <a:ext cx="9143999" cy="69342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429000" y="3581400"/>
            <a:ext cx="8458200" cy="2133600"/>
          </a:xfrm>
          <a:prstGeom prst="roundRect">
            <a:avLst/>
          </a:prstGeom>
          <a:solidFill>
            <a:schemeClr val="tx1">
              <a:alpha val="60000"/>
            </a:schemeClr>
          </a:solidFill>
          <a:ln w="50800">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3810000" y="3810000"/>
            <a:ext cx="6096000" cy="1752600"/>
          </a:xfrm>
          <a:noFill/>
        </p:spPr>
        <p:txBody>
          <a:bodyPr/>
          <a:lstStyle/>
          <a:p>
            <a:r>
              <a:rPr lang="en-US" sz="3200" b="1" i="1" dirty="0" smtClean="0">
                <a:solidFill>
                  <a:schemeClr val="bg1"/>
                </a:solidFill>
              </a:rPr>
              <a:t>Sophal HENG, MD</a:t>
            </a:r>
            <a:endParaRPr lang="en-US" sz="3200" b="1" i="1" dirty="0">
              <a:solidFill>
                <a:schemeClr val="bg1"/>
              </a:solidFill>
            </a:endParaRPr>
          </a:p>
          <a:p>
            <a:r>
              <a:rPr lang="en-US" dirty="0" smtClean="0">
                <a:solidFill>
                  <a:schemeClr val="bg1"/>
                </a:solidFill>
              </a:rPr>
              <a:t>Khmer-Soviet Friendship Hospital</a:t>
            </a:r>
          </a:p>
          <a:p>
            <a:r>
              <a:rPr lang="en-US" dirty="0" smtClean="0">
                <a:solidFill>
                  <a:schemeClr val="bg1"/>
                </a:solidFill>
              </a:rPr>
              <a:t>Dr KONG </a:t>
            </a:r>
            <a:r>
              <a:rPr lang="en-US" dirty="0" err="1" smtClean="0">
                <a:solidFill>
                  <a:schemeClr val="bg1"/>
                </a:solidFill>
              </a:rPr>
              <a:t>Piseth</a:t>
            </a:r>
            <a:r>
              <a:rPr lang="en-US" dirty="0" smtClean="0">
                <a:solidFill>
                  <a:schemeClr val="bg1"/>
                </a:solidFill>
              </a:rPr>
              <a:t> Eye Hospital </a:t>
            </a:r>
          </a:p>
          <a:p>
            <a:r>
              <a:rPr lang="en-US" dirty="0">
                <a:solidFill>
                  <a:schemeClr val="bg1"/>
                </a:solidFill>
              </a:rPr>
              <a:t>	</a:t>
            </a:r>
            <a:r>
              <a:rPr lang="en-US" dirty="0" smtClean="0">
                <a:solidFill>
                  <a:schemeClr val="bg1"/>
                </a:solidFill>
              </a:rPr>
              <a:t>jointly with Dr </a:t>
            </a:r>
            <a:r>
              <a:rPr lang="en-US" dirty="0" err="1" smtClean="0">
                <a:solidFill>
                  <a:schemeClr val="bg1"/>
                </a:solidFill>
              </a:rPr>
              <a:t>Agarwal’s</a:t>
            </a:r>
            <a:r>
              <a:rPr lang="en-US" dirty="0" smtClean="0">
                <a:solidFill>
                  <a:schemeClr val="bg1"/>
                </a:solidFill>
              </a:rPr>
              <a:t> Eye Hospital</a:t>
            </a:r>
            <a:endParaRPr lang="en-US" dirty="0">
              <a:solidFill>
                <a:schemeClr val="bg1"/>
              </a:solidFill>
            </a:endParaRPr>
          </a:p>
        </p:txBody>
      </p:sp>
    </p:spTree>
    <p:extLst>
      <p:ext uri="{BB962C8B-B14F-4D97-AF65-F5344CB8AC3E}">
        <p14:creationId xmlns:p14="http://schemas.microsoft.com/office/powerpoint/2010/main" val="3563173800"/>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3">
                                            <p:txEl>
                                              <p:pRg st="1" end="1"/>
                                            </p:txEl>
                                          </p:spTgt>
                                        </p:tgtEl>
                                      </p:cBhvr>
                                    </p:animEffect>
                                    <p:animScale>
                                      <p:cBhvr>
                                        <p:cTn id="11" dur="250" autoRev="1" fill="hold"/>
                                        <p:tgtEl>
                                          <p:spTgt spid="3">
                                            <p:txEl>
                                              <p:pRg st="1" end="1"/>
                                            </p:txEl>
                                          </p:spTgt>
                                        </p:tgtEl>
                                      </p:cBhvr>
                                      <p:by x="105000" y="105000"/>
                                    </p:animScale>
                                  </p:childTnLst>
                                </p:cTn>
                              </p:par>
                            </p:childTnLst>
                          </p:cTn>
                        </p:par>
                        <p:par>
                          <p:cTn id="12" fill="hold">
                            <p:stCondLst>
                              <p:cond delay="1000"/>
                            </p:stCondLst>
                            <p:childTnLst>
                              <p:par>
                                <p:cTn id="13" presetID="26" presetClass="emph" presetSubtype="0" fill="hold" grpId="0" nodeType="afterEffect">
                                  <p:stCondLst>
                                    <p:cond delay="0"/>
                                  </p:stCondLst>
                                  <p:childTnLst>
                                    <p:animEffect transition="out" filter="fade">
                                      <p:cBhvr>
                                        <p:cTn id="14" dur="500" tmFilter="0, 0; .2, .5; .8, .5; 1, 0"/>
                                        <p:tgtEl>
                                          <p:spTgt spid="3">
                                            <p:txEl>
                                              <p:pRg st="2" end="2"/>
                                            </p:txEl>
                                          </p:spTgt>
                                        </p:tgtEl>
                                      </p:cBhvr>
                                    </p:animEffect>
                                    <p:animScale>
                                      <p:cBhvr>
                                        <p:cTn id="15" dur="250" autoRev="1" fill="hold"/>
                                        <p:tgtEl>
                                          <p:spTgt spid="3">
                                            <p:txEl>
                                              <p:pRg st="2" end="2"/>
                                            </p:txEl>
                                          </p:spTgt>
                                        </p:tgtEl>
                                      </p:cBhvr>
                                      <p:by x="105000" y="105000"/>
                                    </p:animScale>
                                  </p:childTnLst>
                                </p:cTn>
                              </p:par>
                            </p:childTnLst>
                          </p:cTn>
                        </p:par>
                        <p:par>
                          <p:cTn id="16" fill="hold">
                            <p:stCondLst>
                              <p:cond delay="1500"/>
                            </p:stCondLst>
                            <p:childTnLst>
                              <p:par>
                                <p:cTn id="17" presetID="26" presetClass="emph" presetSubtype="0" fill="hold" grpId="0" nodeType="afterEffect">
                                  <p:stCondLst>
                                    <p:cond delay="0"/>
                                  </p:stCondLst>
                                  <p:childTnLst>
                                    <p:animEffect transition="out" filter="fade">
                                      <p:cBhvr>
                                        <p:cTn id="18" dur="500" tmFilter="0, 0; .2, .5; .8, .5; 1, 0"/>
                                        <p:tgtEl>
                                          <p:spTgt spid="3">
                                            <p:txEl>
                                              <p:pRg st="3" end="3"/>
                                            </p:txEl>
                                          </p:spTgt>
                                        </p:tgtEl>
                                      </p:cBhvr>
                                    </p:animEffect>
                                    <p:animScale>
                                      <p:cBhvr>
                                        <p:cTn id="19" dur="250" autoRev="1" fill="hold"/>
                                        <p:tgtEl>
                                          <p:spTgt spid="3">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sers\Dr. Sophal HENG\Desktop\slide\DSC08558.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t="7958" b="4290"/>
          <a:stretch/>
        </p:blipFill>
        <p:spPr bwMode="auto">
          <a:xfrm>
            <a:off x="95250" y="430121"/>
            <a:ext cx="8953500" cy="589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341241"/>
      </p:ext>
    </p:extLst>
  </p:cSld>
  <p:clrMapOvr>
    <a:masterClrMapping/>
  </p:clrMapOvr>
  <p:transition spd="med">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Dr. Sophal HENG\Desktop\slide\IMG_661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36459" t="1" b="23623"/>
          <a:stretch/>
        </p:blipFill>
        <p:spPr bwMode="auto">
          <a:xfrm>
            <a:off x="1" y="-76200"/>
            <a:ext cx="9143999" cy="69342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429000" y="3581400"/>
            <a:ext cx="6781800" cy="2133600"/>
          </a:xfrm>
          <a:prstGeom prst="roundRect">
            <a:avLst/>
          </a:prstGeom>
          <a:solidFill>
            <a:schemeClr val="tx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3810000" y="3810000"/>
            <a:ext cx="6096000" cy="1752600"/>
          </a:xfrm>
        </p:spPr>
        <p:txBody>
          <a:bodyPr/>
          <a:lstStyle/>
          <a:p>
            <a:r>
              <a:rPr lang="en-US" sz="3200" b="1" i="1" dirty="0" smtClean="0">
                <a:solidFill>
                  <a:schemeClr val="bg1"/>
                </a:solidFill>
              </a:rPr>
              <a:t>Sophal HENG, MD</a:t>
            </a:r>
            <a:endParaRPr lang="en-US" sz="3200" b="1" i="1" dirty="0">
              <a:solidFill>
                <a:schemeClr val="bg1"/>
              </a:solidFill>
            </a:endParaRPr>
          </a:p>
          <a:p>
            <a:r>
              <a:rPr lang="en-US" dirty="0" smtClean="0">
                <a:solidFill>
                  <a:schemeClr val="bg1"/>
                </a:solidFill>
              </a:rPr>
              <a:t>Khmer-Soviet Friendship Hospital</a:t>
            </a:r>
          </a:p>
          <a:p>
            <a:r>
              <a:rPr lang="en-US" dirty="0" smtClean="0">
                <a:solidFill>
                  <a:schemeClr val="bg1"/>
                </a:solidFill>
              </a:rPr>
              <a:t>Dr KONG </a:t>
            </a:r>
            <a:r>
              <a:rPr lang="en-US" dirty="0" err="1" smtClean="0">
                <a:solidFill>
                  <a:schemeClr val="bg1"/>
                </a:solidFill>
              </a:rPr>
              <a:t>Piseth</a:t>
            </a:r>
            <a:r>
              <a:rPr lang="en-US" dirty="0" smtClean="0">
                <a:solidFill>
                  <a:schemeClr val="bg1"/>
                </a:solidFill>
              </a:rPr>
              <a:t> Eye Hospital </a:t>
            </a:r>
          </a:p>
          <a:p>
            <a:r>
              <a:rPr lang="en-US" dirty="0">
                <a:solidFill>
                  <a:schemeClr val="bg1"/>
                </a:solidFill>
              </a:rPr>
              <a:t>	</a:t>
            </a:r>
            <a:r>
              <a:rPr lang="en-US" dirty="0" smtClean="0">
                <a:solidFill>
                  <a:schemeClr val="bg1"/>
                </a:solidFill>
              </a:rPr>
              <a:t>jointly with Dr </a:t>
            </a:r>
            <a:r>
              <a:rPr lang="en-US" dirty="0" err="1" smtClean="0">
                <a:solidFill>
                  <a:schemeClr val="bg1"/>
                </a:solidFill>
              </a:rPr>
              <a:t>Agarwal’s</a:t>
            </a:r>
            <a:r>
              <a:rPr lang="en-US" dirty="0" smtClean="0">
                <a:solidFill>
                  <a:schemeClr val="bg1"/>
                </a:solidFill>
              </a:rPr>
              <a:t> Eye Hospital</a:t>
            </a:r>
            <a:endParaRPr lang="en-US" dirty="0">
              <a:solidFill>
                <a:schemeClr val="bg1"/>
              </a:solidFill>
            </a:endParaRPr>
          </a:p>
        </p:txBody>
      </p:sp>
      <p:sp>
        <p:nvSpPr>
          <p:cNvPr id="4" name="Rounded Rectangle 3"/>
          <p:cNvSpPr/>
          <p:nvPr/>
        </p:nvSpPr>
        <p:spPr>
          <a:xfrm>
            <a:off x="3733800" y="1524000"/>
            <a:ext cx="6019800" cy="1371600"/>
          </a:xfrm>
          <a:prstGeom prst="roundRect">
            <a:avLst/>
          </a:prstGeom>
          <a:solidFill>
            <a:schemeClr val="tx1">
              <a:alpha val="60000"/>
            </a:schemeClr>
          </a:solidFill>
          <a:ln w="38100">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Screening  Patient for </a:t>
            </a:r>
            <a:br>
              <a:rPr lang="en-US" sz="2800" b="1" dirty="0"/>
            </a:br>
            <a:r>
              <a:rPr lang="en-US" sz="2800" b="1" dirty="0"/>
              <a:t>LASER Vision </a:t>
            </a:r>
            <a:r>
              <a:rPr lang="en-US" sz="2800" b="1" dirty="0" smtClean="0"/>
              <a:t>Correction</a:t>
            </a:r>
            <a:endParaRPr lang="en-US" sz="2800" dirty="0"/>
          </a:p>
        </p:txBody>
      </p:sp>
    </p:spTree>
    <p:extLst>
      <p:ext uri="{BB962C8B-B14F-4D97-AF65-F5344CB8AC3E}">
        <p14:creationId xmlns:p14="http://schemas.microsoft.com/office/powerpoint/2010/main" val="4116563346"/>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grpId="0" nodeType="withEffect">
                                  <p:stCondLst>
                                    <p:cond delay="0"/>
                                  </p:stCondLst>
                                  <p:childTnLst>
                                    <p:animMotion origin="layout" path="M -0.25417 -0.23889 L -0.12917 -0.23889 C -0.07309 -0.23889 -0.00417 -0.16991 -0.00417 -0.11389 L -0.00417 0.01111 " pathEditMode="relative" rAng="0" ptsTypes="FfFF">
                                      <p:cBhvr>
                                        <p:cTn id="6" dur="2000" fill="hold"/>
                                        <p:tgtEl>
                                          <p:spTgt spid="4"/>
                                        </p:tgtEl>
                                        <p:attrNameLst>
                                          <p:attrName>ppt_x</p:attrName>
                                          <p:attrName>ppt_y</p:attrName>
                                        </p:attrNameLst>
                                      </p:cBhvr>
                                      <p:rCtr x="12500" y="12500"/>
                                    </p:animMotion>
                                  </p:childTnLst>
                                </p:cTn>
                              </p:par>
                            </p:childTnLst>
                          </p:cTn>
                        </p:par>
                        <p:par>
                          <p:cTn id="7" fill="hold">
                            <p:stCondLst>
                              <p:cond delay="2000"/>
                            </p:stCondLst>
                            <p:childTnLst>
                              <p:par>
                                <p:cTn id="8" presetID="26" presetClass="emph" presetSubtype="0" fill="hold" grpId="0" nodeType="afterEffect">
                                  <p:stCondLst>
                                    <p:cond delay="0"/>
                                  </p:stCondLst>
                                  <p:childTnLst>
                                    <p:animEffect transition="out" filter="fade">
                                      <p:cBhvr>
                                        <p:cTn id="9" dur="500" tmFilter="0, 0; .2, .5; .8, .5; 1, 0"/>
                                        <p:tgtEl>
                                          <p:spTgt spid="3">
                                            <p:txEl>
                                              <p:pRg st="0" end="0"/>
                                            </p:txEl>
                                          </p:spTgt>
                                        </p:tgtEl>
                                      </p:cBhvr>
                                    </p:animEffect>
                                    <p:animScale>
                                      <p:cBhvr>
                                        <p:cTn id="10" dur="250" autoRev="1" fill="hold"/>
                                        <p:tgtEl>
                                          <p:spTgt spid="3">
                                            <p:txEl>
                                              <p:pRg st="0" end="0"/>
                                            </p:txEl>
                                          </p:spTgt>
                                        </p:tgtEl>
                                      </p:cBhvr>
                                      <p:by x="105000" y="105000"/>
                                    </p:animScale>
                                  </p:childTnLst>
                                </p:cTn>
                              </p:par>
                            </p:childTnLst>
                          </p:cTn>
                        </p:par>
                        <p:par>
                          <p:cTn id="11" fill="hold">
                            <p:stCondLst>
                              <p:cond delay="2500"/>
                            </p:stCondLst>
                            <p:childTnLst>
                              <p:par>
                                <p:cTn id="12" presetID="26" presetClass="emph" presetSubtype="0" fill="hold" grpId="0" nodeType="afterEffect">
                                  <p:stCondLst>
                                    <p:cond delay="0"/>
                                  </p:stCondLst>
                                  <p:childTnLst>
                                    <p:animEffect transition="out" filter="fade">
                                      <p:cBhvr>
                                        <p:cTn id="13" dur="500" tmFilter="0, 0; .2, .5; .8, .5; 1, 0"/>
                                        <p:tgtEl>
                                          <p:spTgt spid="3">
                                            <p:txEl>
                                              <p:pRg st="1" end="1"/>
                                            </p:txEl>
                                          </p:spTgt>
                                        </p:tgtEl>
                                      </p:cBhvr>
                                    </p:animEffect>
                                    <p:animScale>
                                      <p:cBhvr>
                                        <p:cTn id="14" dur="250" autoRev="1" fill="hold"/>
                                        <p:tgtEl>
                                          <p:spTgt spid="3">
                                            <p:txEl>
                                              <p:pRg st="1" end="1"/>
                                            </p:txEl>
                                          </p:spTgt>
                                        </p:tgtEl>
                                      </p:cBhvr>
                                      <p:by x="105000" y="105000"/>
                                    </p:animScale>
                                  </p:childTnLst>
                                </p:cTn>
                              </p:par>
                            </p:childTnLst>
                          </p:cTn>
                        </p:par>
                        <p:par>
                          <p:cTn id="15" fill="hold">
                            <p:stCondLst>
                              <p:cond delay="3000"/>
                            </p:stCondLst>
                            <p:childTnLst>
                              <p:par>
                                <p:cTn id="16" presetID="26" presetClass="emph" presetSubtype="0" fill="hold" grpId="0" nodeType="afterEffect">
                                  <p:stCondLst>
                                    <p:cond delay="0"/>
                                  </p:stCondLst>
                                  <p:childTnLst>
                                    <p:animEffect transition="out" filter="fade">
                                      <p:cBhvr>
                                        <p:cTn id="17" dur="500" tmFilter="0, 0; .2, .5; .8, .5; 1, 0"/>
                                        <p:tgtEl>
                                          <p:spTgt spid="3">
                                            <p:txEl>
                                              <p:pRg st="2" end="2"/>
                                            </p:txEl>
                                          </p:spTgt>
                                        </p:tgtEl>
                                      </p:cBhvr>
                                    </p:animEffect>
                                    <p:animScale>
                                      <p:cBhvr>
                                        <p:cTn id="18" dur="250" autoRev="1" fill="hold"/>
                                        <p:tgtEl>
                                          <p:spTgt spid="3">
                                            <p:txEl>
                                              <p:pRg st="2" end="2"/>
                                            </p:txEl>
                                          </p:spTgt>
                                        </p:tgtEl>
                                      </p:cBhvr>
                                      <p:by x="105000" y="105000"/>
                                    </p:animScale>
                                  </p:childTnLst>
                                </p:cTn>
                              </p:par>
                            </p:childTnLst>
                          </p:cTn>
                        </p:par>
                        <p:par>
                          <p:cTn id="19" fill="hold">
                            <p:stCondLst>
                              <p:cond delay="3500"/>
                            </p:stCondLst>
                            <p:childTnLst>
                              <p:par>
                                <p:cTn id="20" presetID="26" presetClass="emph" presetSubtype="0" fill="hold" grpId="0" nodeType="afterEffect">
                                  <p:stCondLst>
                                    <p:cond delay="0"/>
                                  </p:stCondLst>
                                  <p:childTnLst>
                                    <p:animEffect transition="out" filter="fade">
                                      <p:cBhvr>
                                        <p:cTn id="21" dur="500" tmFilter="0, 0; .2, .5; .8, .5; 1, 0"/>
                                        <p:tgtEl>
                                          <p:spTgt spid="3">
                                            <p:txEl>
                                              <p:pRg st="3" end="3"/>
                                            </p:txEl>
                                          </p:spTgt>
                                        </p:tgtEl>
                                      </p:cBhvr>
                                    </p:animEffect>
                                    <p:animScale>
                                      <p:cBhvr>
                                        <p:cTn id="22" dur="250" autoRev="1" fill="hold"/>
                                        <p:tgtEl>
                                          <p:spTgt spid="3">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685800" y="228600"/>
            <a:ext cx="7772400" cy="914399"/>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smtClean="0">
                <a:solidFill>
                  <a:srgbClr val="92D050"/>
                </a:solidFill>
                <a:effectLst>
                  <a:outerShdw blurRad="38100" dist="38100" dir="2700000" algn="tl">
                    <a:srgbClr val="000000">
                      <a:alpha val="43137"/>
                    </a:srgbClr>
                  </a:outerShdw>
                </a:effectLst>
              </a:rPr>
              <a:t>Refractive Power of The Eye</a:t>
            </a:r>
            <a:endParaRPr lang="en-US" b="1" dirty="0">
              <a:solidFill>
                <a:srgbClr val="92D050"/>
              </a:solidFill>
              <a:effectLst>
                <a:outerShdw blurRad="38100" dist="38100" dir="2700000" algn="tl">
                  <a:srgbClr val="000000">
                    <a:alpha val="43137"/>
                  </a:srgbClr>
                </a:outerShdw>
              </a:effectLst>
            </a:endParaRPr>
          </a:p>
        </p:txBody>
      </p:sp>
      <p:sp>
        <p:nvSpPr>
          <p:cNvPr id="5" name="Subtitle 4"/>
          <p:cNvSpPr txBox="1">
            <a:spLocks/>
          </p:cNvSpPr>
          <p:nvPr/>
        </p:nvSpPr>
        <p:spPr>
          <a:xfrm>
            <a:off x="152400" y="990600"/>
            <a:ext cx="8839200" cy="2590800"/>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buNone/>
            </a:pPr>
            <a:r>
              <a:rPr lang="en-US" sz="2000" dirty="0" smtClean="0">
                <a:solidFill>
                  <a:schemeClr val="tx1"/>
                </a:solidFill>
              </a:rPr>
              <a:t>Because of this, it make my eye see better…</a:t>
            </a:r>
            <a:endParaRPr lang="en-US" sz="2000" dirty="0">
              <a:solidFill>
                <a:schemeClr val="tx1"/>
              </a:solidFill>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086" r="9353" b="5242"/>
          <a:stretch/>
        </p:blipFill>
        <p:spPr bwMode="auto">
          <a:xfrm>
            <a:off x="1995737" y="1447800"/>
            <a:ext cx="6919663" cy="5087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ubtitle 4"/>
          <p:cNvSpPr txBox="1">
            <a:spLocks/>
          </p:cNvSpPr>
          <p:nvPr/>
        </p:nvSpPr>
        <p:spPr>
          <a:xfrm>
            <a:off x="-25047" y="4191000"/>
            <a:ext cx="1853847" cy="16002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000" dirty="0" smtClean="0">
                <a:solidFill>
                  <a:schemeClr val="tx1"/>
                </a:solidFill>
              </a:rPr>
              <a:t>Cornea’s Power </a:t>
            </a:r>
            <a:r>
              <a:rPr lang="en-US" sz="2000" dirty="0" smtClean="0">
                <a:solidFill>
                  <a:schemeClr val="tx1"/>
                </a:solidFill>
              </a:rPr>
              <a:t>Refractions</a:t>
            </a:r>
            <a:endParaRPr lang="en-US" sz="2000" dirty="0" smtClean="0">
              <a:solidFill>
                <a:schemeClr val="tx1"/>
              </a:solidFill>
            </a:endParaRPr>
          </a:p>
          <a:p>
            <a:r>
              <a:rPr lang="en-US" sz="3600" dirty="0" smtClean="0">
                <a:solidFill>
                  <a:schemeClr val="tx1"/>
                </a:solidFill>
              </a:rPr>
              <a:t>§ +45D </a:t>
            </a:r>
            <a:endParaRPr lang="en-US" sz="3600" dirty="0">
              <a:solidFill>
                <a:schemeClr val="tx1"/>
              </a:solidFill>
            </a:endParaRPr>
          </a:p>
        </p:txBody>
      </p:sp>
      <p:cxnSp>
        <p:nvCxnSpPr>
          <p:cNvPr id="8" name="Straight Arrow Connector 7"/>
          <p:cNvCxnSpPr>
            <a:stCxn id="7" idx="3"/>
          </p:cNvCxnSpPr>
          <p:nvPr/>
        </p:nvCxnSpPr>
        <p:spPr>
          <a:xfrm flipV="1">
            <a:off x="1828800" y="4419600"/>
            <a:ext cx="2576264" cy="57150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Subtitle 4"/>
          <p:cNvSpPr txBox="1">
            <a:spLocks/>
          </p:cNvSpPr>
          <p:nvPr/>
        </p:nvSpPr>
        <p:spPr>
          <a:xfrm>
            <a:off x="0" y="2286000"/>
            <a:ext cx="1853847" cy="1676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000" dirty="0" smtClean="0">
                <a:solidFill>
                  <a:schemeClr val="tx1"/>
                </a:solidFill>
              </a:rPr>
              <a:t>Lens’s Power </a:t>
            </a:r>
            <a:r>
              <a:rPr lang="en-US" sz="2000" dirty="0" smtClean="0">
                <a:solidFill>
                  <a:schemeClr val="tx1"/>
                </a:solidFill>
              </a:rPr>
              <a:t>Refractions</a:t>
            </a:r>
            <a:endParaRPr lang="en-US" sz="2000" dirty="0" smtClean="0">
              <a:solidFill>
                <a:schemeClr val="tx1"/>
              </a:solidFill>
            </a:endParaRPr>
          </a:p>
          <a:p>
            <a:r>
              <a:rPr lang="en-US" sz="3600" dirty="0" smtClean="0">
                <a:solidFill>
                  <a:schemeClr val="tx1"/>
                </a:solidFill>
              </a:rPr>
              <a:t>§ + 22D </a:t>
            </a:r>
            <a:endParaRPr lang="en-US" sz="3600" dirty="0">
              <a:solidFill>
                <a:schemeClr val="tx1"/>
              </a:solidFill>
            </a:endParaRPr>
          </a:p>
        </p:txBody>
      </p:sp>
      <p:cxnSp>
        <p:nvCxnSpPr>
          <p:cNvPr id="10" name="Straight Arrow Connector 9"/>
          <p:cNvCxnSpPr>
            <a:stCxn id="9" idx="3"/>
          </p:cNvCxnSpPr>
          <p:nvPr/>
        </p:nvCxnSpPr>
        <p:spPr>
          <a:xfrm>
            <a:off x="1853847" y="3124200"/>
            <a:ext cx="3643063" cy="961696"/>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582343" y="6517884"/>
            <a:ext cx="1330429" cy="369332"/>
          </a:xfrm>
          <a:prstGeom prst="rect">
            <a:avLst/>
          </a:prstGeom>
          <a:noFill/>
        </p:spPr>
        <p:txBody>
          <a:bodyPr wrap="none" rtlCol="0">
            <a:spAutoFit/>
          </a:bodyPr>
          <a:lstStyle/>
          <a:p>
            <a:r>
              <a:rPr lang="en-US" dirty="0" err="1" smtClean="0">
                <a:solidFill>
                  <a:schemeClr val="bg1">
                    <a:lumMod val="65000"/>
                  </a:schemeClr>
                </a:solidFill>
              </a:rPr>
              <a:t>Ocutouch</a:t>
            </a:r>
            <a:r>
              <a:rPr lang="en-US" dirty="0" smtClean="0">
                <a:solidFill>
                  <a:schemeClr val="bg1">
                    <a:lumMod val="65000"/>
                  </a:schemeClr>
                </a:solidFill>
              </a:rPr>
              <a:t> ®</a:t>
            </a:r>
            <a:endParaRPr lang="en-US" dirty="0">
              <a:solidFill>
                <a:schemeClr val="bg1">
                  <a:lumMod val="65000"/>
                </a:schemeClr>
              </a:solidFill>
            </a:endParaRPr>
          </a:p>
        </p:txBody>
      </p:sp>
    </p:spTree>
    <p:extLst>
      <p:ext uri="{BB962C8B-B14F-4D97-AF65-F5344CB8AC3E}">
        <p14:creationId xmlns:p14="http://schemas.microsoft.com/office/powerpoint/2010/main" val="1126020242"/>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685800" y="533401"/>
            <a:ext cx="7772400" cy="230505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smtClean="0">
                <a:solidFill>
                  <a:srgbClr val="92D050"/>
                </a:solidFill>
                <a:effectLst>
                  <a:outerShdw blurRad="38100" dist="38100" dir="2700000" algn="tl">
                    <a:srgbClr val="000000">
                      <a:alpha val="43137"/>
                    </a:srgbClr>
                  </a:outerShdw>
                </a:effectLst>
              </a:rPr>
              <a:t>LENS Refractive Surgery </a:t>
            </a:r>
            <a:br>
              <a:rPr lang="en-US" b="1" smtClean="0">
                <a:solidFill>
                  <a:srgbClr val="92D050"/>
                </a:solidFill>
                <a:effectLst>
                  <a:outerShdw blurRad="38100" dist="38100" dir="2700000" algn="tl">
                    <a:srgbClr val="000000">
                      <a:alpha val="43137"/>
                    </a:srgbClr>
                  </a:outerShdw>
                </a:effectLst>
              </a:rPr>
            </a:br>
            <a:r>
              <a:rPr lang="en-US" b="1" smtClean="0">
                <a:solidFill>
                  <a:srgbClr val="92D050"/>
                </a:solidFill>
                <a:effectLst>
                  <a:outerShdw blurRad="38100" dist="38100" dir="2700000" algn="tl">
                    <a:srgbClr val="000000">
                      <a:alpha val="43137"/>
                    </a:srgbClr>
                  </a:outerShdw>
                </a:effectLst>
              </a:rPr>
              <a:t>/ Cataract Surgery</a:t>
            </a:r>
            <a:endParaRPr lang="en-US" b="1" dirty="0">
              <a:solidFill>
                <a:srgbClr val="92D050"/>
              </a:solidFill>
              <a:effectLst>
                <a:outerShdw blurRad="38100" dist="38100" dir="2700000" algn="tl">
                  <a:srgbClr val="000000">
                    <a:alpha val="43137"/>
                  </a:srgbClr>
                </a:outerShdw>
              </a:effectLst>
            </a:endParaRPr>
          </a:p>
        </p:txBody>
      </p:sp>
      <p:sp>
        <p:nvSpPr>
          <p:cNvPr id="5" name="Subtitle 4"/>
          <p:cNvSpPr txBox="1">
            <a:spLocks/>
          </p:cNvSpPr>
          <p:nvPr/>
        </p:nvSpPr>
        <p:spPr>
          <a:xfrm>
            <a:off x="457200" y="3124200"/>
            <a:ext cx="8229600" cy="2590800"/>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buNone/>
            </a:pPr>
            <a:r>
              <a:rPr lang="en-US" b="1" dirty="0" smtClean="0">
                <a:solidFill>
                  <a:schemeClr val="tx1"/>
                </a:solidFill>
              </a:rPr>
              <a:t>Couching</a:t>
            </a:r>
          </a:p>
          <a:p>
            <a:pPr marL="68580" indent="0" algn="ctr">
              <a:buNone/>
            </a:pPr>
            <a:r>
              <a:rPr lang="en-US" dirty="0" smtClean="0">
                <a:solidFill>
                  <a:schemeClr val="tx1"/>
                </a:solidFill>
              </a:rPr>
              <a:t>ICCE : intra capsular cataract extraction</a:t>
            </a:r>
          </a:p>
          <a:p>
            <a:pPr marL="68580" indent="0" algn="ctr">
              <a:buNone/>
            </a:pPr>
            <a:r>
              <a:rPr lang="en-US" dirty="0" smtClean="0">
                <a:solidFill>
                  <a:schemeClr val="tx1"/>
                </a:solidFill>
              </a:rPr>
              <a:t>ECCE : extra capsular cataract extraction</a:t>
            </a:r>
          </a:p>
          <a:p>
            <a:pPr marL="68580" indent="0" algn="ctr">
              <a:buNone/>
            </a:pPr>
            <a:r>
              <a:rPr lang="en-US" dirty="0" err="1" smtClean="0">
                <a:solidFill>
                  <a:schemeClr val="tx1"/>
                </a:solidFill>
              </a:rPr>
              <a:t>PHACOemulsification</a:t>
            </a:r>
            <a:endParaRPr lang="en-US" dirty="0" smtClean="0">
              <a:solidFill>
                <a:schemeClr val="tx1"/>
              </a:solidFill>
            </a:endParaRPr>
          </a:p>
          <a:p>
            <a:pPr marL="68580" indent="0" algn="ctr">
              <a:buNone/>
            </a:pPr>
            <a:r>
              <a:rPr lang="en-US" dirty="0" smtClean="0">
                <a:solidFill>
                  <a:schemeClr val="tx1"/>
                </a:solidFill>
              </a:rPr>
              <a:t>SICS : small incision cataract surgery</a:t>
            </a:r>
            <a:endParaRPr lang="en-US" dirty="0">
              <a:solidFill>
                <a:schemeClr val="tx1"/>
              </a:solidFill>
            </a:endParaRPr>
          </a:p>
        </p:txBody>
      </p:sp>
    </p:spTree>
    <p:extLst>
      <p:ext uri="{BB962C8B-B14F-4D97-AF65-F5344CB8AC3E}">
        <p14:creationId xmlns:p14="http://schemas.microsoft.com/office/powerpoint/2010/main" val="2164902989"/>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372047">
            <a:off x="4180447" y="665022"/>
            <a:ext cx="4219575" cy="5676900"/>
          </a:xfrm>
          <a:prstGeom prst="rect">
            <a:avLst/>
          </a:prstGeom>
          <a:noFill/>
          <a:ln w="263525">
            <a:solidFill>
              <a:schemeClr val="bg1"/>
            </a:solidFill>
            <a:miter lim="800000"/>
            <a:headEnd/>
            <a:tailEnd/>
          </a:ln>
          <a:effectLst>
            <a:outerShdw blurRad="63500" sx="104000" sy="104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372047">
            <a:off x="4180447" y="665022"/>
            <a:ext cx="4219575" cy="5676900"/>
          </a:xfrm>
          <a:prstGeom prst="rect">
            <a:avLst/>
          </a:prstGeom>
          <a:noFill/>
          <a:ln w="263525">
            <a:solidFill>
              <a:sysClr val="window" lastClr="FFFFFF"/>
            </a:solidFill>
            <a:miter lim="800000"/>
            <a:headEnd/>
            <a:tailEnd/>
          </a:ln>
          <a:effectLst>
            <a:outerShdw blurRad="63500" sx="104000" sy="104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7" name="Title 3"/>
          <p:cNvSpPr txBox="1">
            <a:spLocks/>
          </p:cNvSpPr>
          <p:nvPr/>
        </p:nvSpPr>
        <p:spPr>
          <a:xfrm>
            <a:off x="0" y="2286000"/>
            <a:ext cx="5105400" cy="1828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smtClean="0">
                <a:ln>
                  <a:noFill/>
                </a:ln>
                <a:solidFill>
                  <a:srgbClr val="F79646">
                    <a:lumMod val="75000"/>
                  </a:srgbClr>
                </a:solidFill>
                <a:effectLst>
                  <a:outerShdw blurRad="38100" dist="38100" dir="2700000" algn="tl">
                    <a:srgbClr val="000000">
                      <a:alpha val="43137"/>
                    </a:srgbClr>
                  </a:outerShdw>
                </a:effectLst>
                <a:uLnTx/>
                <a:uFillTx/>
                <a:latin typeface="Constantia"/>
                <a:ea typeface="+mj-ea"/>
                <a:cs typeface="+mj-cs"/>
              </a:rPr>
              <a:t>Corneal </a:t>
            </a:r>
            <a:br>
              <a:rPr kumimoji="0" lang="en-US" sz="4400" b="1" i="0" u="none" strike="noStrike" kern="1200" cap="none" spc="0" normalizeH="0" baseline="0" noProof="0" smtClean="0">
                <a:ln>
                  <a:noFill/>
                </a:ln>
                <a:solidFill>
                  <a:srgbClr val="F79646">
                    <a:lumMod val="75000"/>
                  </a:srgbClr>
                </a:solidFill>
                <a:effectLst>
                  <a:outerShdw blurRad="38100" dist="38100" dir="2700000" algn="tl">
                    <a:srgbClr val="000000">
                      <a:alpha val="43137"/>
                    </a:srgbClr>
                  </a:outerShdw>
                </a:effectLst>
                <a:uLnTx/>
                <a:uFillTx/>
                <a:latin typeface="Constantia"/>
                <a:ea typeface="+mj-ea"/>
                <a:cs typeface="+mj-cs"/>
              </a:rPr>
            </a:br>
            <a:r>
              <a:rPr kumimoji="0" lang="en-US" sz="4400" b="1" i="0" u="none" strike="noStrike" kern="1200" cap="none" spc="0" normalizeH="0" baseline="0" noProof="0" smtClean="0">
                <a:ln>
                  <a:noFill/>
                </a:ln>
                <a:solidFill>
                  <a:srgbClr val="F79646">
                    <a:lumMod val="75000"/>
                  </a:srgbClr>
                </a:solidFill>
                <a:effectLst>
                  <a:outerShdw blurRad="38100" dist="38100" dir="2700000" algn="tl">
                    <a:srgbClr val="000000">
                      <a:alpha val="43137"/>
                    </a:srgbClr>
                  </a:outerShdw>
                </a:effectLst>
                <a:uLnTx/>
                <a:uFillTx/>
                <a:latin typeface="Constantia"/>
                <a:ea typeface="+mj-ea"/>
                <a:cs typeface="+mj-cs"/>
              </a:rPr>
              <a:t>Refractive Surgery</a:t>
            </a:r>
            <a:endParaRPr kumimoji="0" lang="en-US" sz="4400" b="1"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Constantia"/>
              <a:ea typeface="+mj-ea"/>
              <a:cs typeface="+mj-cs"/>
            </a:endParaRPr>
          </a:p>
        </p:txBody>
      </p:sp>
    </p:spTree>
    <p:extLst>
      <p:ext uri="{BB962C8B-B14F-4D97-AF65-F5344CB8AC3E}">
        <p14:creationId xmlns:p14="http://schemas.microsoft.com/office/powerpoint/2010/main" val="1653469871"/>
      </p:ext>
    </p:extLst>
  </p:cSld>
  <p:clrMapOvr>
    <a:masterClrMapping/>
  </p:clrMapOvr>
  <p:transition spd="med">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685800" y="3810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sng" strike="noStrike" kern="1200" cap="none" spc="0" normalizeH="0" baseline="0" noProof="0" smtClean="0">
                <a:ln>
                  <a:noFill/>
                </a:ln>
                <a:solidFill>
                  <a:srgbClr val="F79646">
                    <a:lumMod val="75000"/>
                  </a:srgbClr>
                </a:solidFill>
                <a:effectLst>
                  <a:outerShdw blurRad="38100" dist="38100" dir="2700000" algn="tl">
                    <a:srgbClr val="000000">
                      <a:alpha val="43137"/>
                    </a:srgbClr>
                  </a:outerShdw>
                </a:effectLst>
                <a:uLnTx/>
                <a:uFillTx/>
                <a:latin typeface="Constantia"/>
                <a:ea typeface="+mj-ea"/>
                <a:cs typeface="+mj-cs"/>
              </a:rPr>
              <a:t>Corneal Refractive Surgery</a:t>
            </a:r>
            <a:endParaRPr kumimoji="0" lang="en-US" sz="4400" b="1" i="0" u="sng"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Constantia"/>
              <a:ea typeface="+mj-ea"/>
              <a:cs typeface="+mj-cs"/>
            </a:endParaRPr>
          </a:p>
        </p:txBody>
      </p:sp>
      <p:sp>
        <p:nvSpPr>
          <p:cNvPr id="7" name="Subtitle 4"/>
          <p:cNvSpPr txBox="1">
            <a:spLocks/>
          </p:cNvSpPr>
          <p:nvPr/>
        </p:nvSpPr>
        <p:spPr>
          <a:xfrm>
            <a:off x="152400" y="1447800"/>
            <a:ext cx="8839200" cy="5257800"/>
          </a:xfrm>
          <a:prstGeom prst="rect">
            <a:avLst/>
          </a:prstGeom>
        </p:spPr>
        <p:txBody>
          <a:bodyPr vert="horz" lIns="91440" tIns="45720" rIns="91440" bIns="45720" rtlCol="0" anchor="ctr" anchorCtr="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smtClean="0">
                <a:ln>
                  <a:noFill/>
                </a:ln>
                <a:solidFill>
                  <a:sysClr val="windowText" lastClr="000000"/>
                </a:solidFill>
                <a:effectLst/>
                <a:uLnTx/>
                <a:uFillTx/>
                <a:latin typeface="Constantia"/>
                <a:ea typeface="+mn-ea"/>
                <a:cs typeface="+mn-cs"/>
              </a:rPr>
              <a:t>I- Incisional Refractive Technique</a:t>
            </a:r>
          </a:p>
          <a:p>
            <a:pPr marR="0" lvl="0" algn="ctr" defTabSz="914400" rtl="0" eaLnBrk="1" fontAlgn="auto" latinLnBrk="0" hangingPunct="1">
              <a:lnSpc>
                <a:spcPct val="100000"/>
              </a:lnSpc>
              <a:spcBef>
                <a:spcPct val="20000"/>
              </a:spcBef>
              <a:spcAft>
                <a:spcPts val="0"/>
              </a:spcAft>
              <a:buClrTx/>
              <a:buSzTx/>
              <a:tabLst/>
              <a:defRPr/>
            </a:pPr>
            <a:r>
              <a:rPr kumimoji="0" lang="en-US" sz="1600" b="0" i="0" u="none" strike="noStrike" kern="1200" cap="none" spc="0" normalizeH="0" baseline="0" noProof="0" dirty="0" smtClean="0">
                <a:ln>
                  <a:noFill/>
                </a:ln>
                <a:solidFill>
                  <a:srgbClr val="0070C0"/>
                </a:solidFill>
                <a:effectLst/>
                <a:uLnTx/>
                <a:uFillTx/>
                <a:latin typeface="Constantia"/>
                <a:ea typeface="+mn-ea"/>
                <a:cs typeface="+mn-cs"/>
              </a:rPr>
              <a:t>Radial Keratotomy [RK]</a:t>
            </a:r>
            <a:r>
              <a:rPr kumimoji="0" lang="en-US" sz="1600" b="0" i="0" u="none" strike="noStrike" kern="1200" cap="none" spc="0" normalizeH="0" noProof="0" dirty="0" smtClean="0">
                <a:ln>
                  <a:noFill/>
                </a:ln>
                <a:solidFill>
                  <a:srgbClr val="0070C0"/>
                </a:solidFill>
                <a:effectLst/>
                <a:uLnTx/>
                <a:uFillTx/>
                <a:latin typeface="Constantia"/>
                <a:ea typeface="+mn-ea"/>
                <a:cs typeface="+mn-cs"/>
              </a:rPr>
              <a:t> | </a:t>
            </a:r>
            <a:r>
              <a:rPr kumimoji="0" lang="en-US" sz="1600" b="0" i="0" u="none" strike="noStrike" kern="1200" cap="none" spc="0" normalizeH="0" baseline="0" noProof="0" dirty="0" smtClean="0">
                <a:ln>
                  <a:noFill/>
                </a:ln>
                <a:solidFill>
                  <a:srgbClr val="0070C0"/>
                </a:solidFill>
                <a:effectLst/>
                <a:uLnTx/>
                <a:uFillTx/>
                <a:latin typeface="Constantia"/>
                <a:ea typeface="+mn-ea"/>
                <a:cs typeface="+mn-cs"/>
              </a:rPr>
              <a:t>Astigmatic Keratotomy [AK / LRI]</a:t>
            </a:r>
            <a:r>
              <a:rPr kumimoji="0" lang="en-US" sz="1600" b="0" i="0" u="none" strike="noStrike" kern="1200" cap="none" spc="0" normalizeH="0" noProof="0" dirty="0" smtClean="0">
                <a:ln>
                  <a:noFill/>
                </a:ln>
                <a:solidFill>
                  <a:srgbClr val="0070C0"/>
                </a:solidFill>
                <a:effectLst/>
                <a:uLnTx/>
                <a:uFillTx/>
                <a:latin typeface="Constantia"/>
                <a:ea typeface="+mn-ea"/>
                <a:cs typeface="+mn-cs"/>
              </a:rPr>
              <a:t> | </a:t>
            </a:r>
            <a:r>
              <a:rPr kumimoji="0" lang="en-US" sz="1600" b="0" i="0" u="none" strike="noStrike" kern="1200" cap="none" spc="0" normalizeH="0" baseline="0" noProof="0" dirty="0" smtClean="0">
                <a:ln>
                  <a:noFill/>
                </a:ln>
                <a:solidFill>
                  <a:srgbClr val="0070C0"/>
                </a:solidFill>
                <a:effectLst/>
                <a:uLnTx/>
                <a:uFillTx/>
                <a:latin typeface="Constantia"/>
                <a:ea typeface="+mn-ea"/>
                <a:cs typeface="+mn-cs"/>
              </a:rPr>
              <a:t>Hexagonal Keratotomy [</a:t>
            </a:r>
            <a:r>
              <a:rPr kumimoji="0" lang="en-US" sz="1600" b="0" i="0" u="none" strike="noStrike" kern="1200" cap="none" spc="0" normalizeH="0" baseline="0" noProof="0" dirty="0" err="1" smtClean="0">
                <a:ln>
                  <a:noFill/>
                </a:ln>
                <a:solidFill>
                  <a:srgbClr val="0070C0"/>
                </a:solidFill>
                <a:effectLst/>
                <a:uLnTx/>
                <a:uFillTx/>
                <a:latin typeface="Constantia"/>
                <a:ea typeface="+mn-ea"/>
                <a:cs typeface="+mn-cs"/>
              </a:rPr>
              <a:t>HexK</a:t>
            </a:r>
            <a:r>
              <a:rPr kumimoji="0" lang="en-US" sz="1600" b="0" i="0" u="none" strike="noStrike" kern="1200" cap="none" spc="0" normalizeH="0" baseline="0" noProof="0" dirty="0" smtClean="0">
                <a:ln>
                  <a:noFill/>
                </a:ln>
                <a:solidFill>
                  <a:srgbClr val="0070C0"/>
                </a:solidFill>
                <a:effectLst/>
                <a:uLnTx/>
                <a:uFillTx/>
                <a:latin typeface="Constantia"/>
                <a:ea typeface="+mn-ea"/>
                <a:cs typeface="+mn-cs"/>
              </a:rPr>
              <a:t>]</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smtClean="0">
                <a:ln>
                  <a:noFill/>
                </a:ln>
                <a:solidFill>
                  <a:sysClr val="windowText" lastClr="000000"/>
                </a:solidFill>
                <a:effectLst/>
                <a:uLnTx/>
                <a:uFillTx/>
                <a:latin typeface="Constantia"/>
                <a:ea typeface="+mn-ea"/>
                <a:cs typeface="+mn-cs"/>
              </a:rPr>
              <a:t>II- Laser Refractive Corneal Procedures</a:t>
            </a:r>
          </a:p>
          <a:p>
            <a:pPr marL="457200" lvl="0" indent="-457200">
              <a:buFont typeface="Wingdings" pitchFamily="2" charset="2"/>
              <a:buChar char="q"/>
            </a:pPr>
            <a:r>
              <a:rPr lang="en-US" dirty="0">
                <a:solidFill>
                  <a:srgbClr val="C0504D">
                    <a:lumMod val="75000"/>
                  </a:srgbClr>
                </a:solidFill>
                <a:latin typeface="Constantia"/>
              </a:rPr>
              <a:t>Photo Refractive </a:t>
            </a:r>
            <a:r>
              <a:rPr lang="en-US" dirty="0" smtClean="0">
                <a:solidFill>
                  <a:srgbClr val="C0504D">
                    <a:lumMod val="75000"/>
                  </a:srgbClr>
                </a:solidFill>
                <a:latin typeface="Constantia"/>
              </a:rPr>
              <a:t>Keratectomy </a:t>
            </a:r>
            <a:r>
              <a:rPr lang="en-US" dirty="0">
                <a:solidFill>
                  <a:srgbClr val="C0504D">
                    <a:lumMod val="75000"/>
                  </a:srgbClr>
                </a:solidFill>
                <a:latin typeface="Constantia"/>
              </a:rPr>
              <a:t>[PRK]</a:t>
            </a:r>
          </a:p>
          <a:p>
            <a:pPr marL="457200" lvl="0" indent="-457200">
              <a:buFont typeface="Wingdings" pitchFamily="2" charset="2"/>
              <a:buChar char="q"/>
            </a:pPr>
            <a:r>
              <a:rPr lang="en-US" dirty="0" err="1" smtClean="0">
                <a:solidFill>
                  <a:srgbClr val="C0504D">
                    <a:lumMod val="75000"/>
                  </a:srgbClr>
                </a:solidFill>
                <a:latin typeface="Constantia"/>
              </a:rPr>
              <a:t>LASer</a:t>
            </a:r>
            <a:r>
              <a:rPr lang="en-US" dirty="0" smtClean="0">
                <a:solidFill>
                  <a:srgbClr val="C0504D">
                    <a:lumMod val="75000"/>
                  </a:srgbClr>
                </a:solidFill>
                <a:latin typeface="Constantia"/>
              </a:rPr>
              <a:t> </a:t>
            </a:r>
            <a:r>
              <a:rPr lang="en-US" dirty="0">
                <a:solidFill>
                  <a:srgbClr val="C0504D">
                    <a:lumMod val="75000"/>
                  </a:srgbClr>
                </a:solidFill>
                <a:latin typeface="Constantia"/>
              </a:rPr>
              <a:t>In Situ </a:t>
            </a:r>
            <a:r>
              <a:rPr lang="en-US" dirty="0" err="1">
                <a:solidFill>
                  <a:srgbClr val="C0504D">
                    <a:lumMod val="75000"/>
                  </a:srgbClr>
                </a:solidFill>
                <a:latin typeface="Constantia"/>
              </a:rPr>
              <a:t>Keratomileusis</a:t>
            </a:r>
            <a:r>
              <a:rPr lang="en-US" dirty="0">
                <a:solidFill>
                  <a:srgbClr val="C0504D">
                    <a:lumMod val="75000"/>
                  </a:srgbClr>
                </a:solidFill>
                <a:latin typeface="Constantia"/>
              </a:rPr>
              <a:t> [LASIK]</a:t>
            </a:r>
          </a:p>
          <a:p>
            <a:pPr marL="457200" lvl="0" indent="-457200">
              <a:buFont typeface="Wingdings" pitchFamily="2" charset="2"/>
              <a:buChar char="q"/>
            </a:pPr>
            <a:r>
              <a:rPr lang="en-US" sz="1700" dirty="0" err="1">
                <a:solidFill>
                  <a:srgbClr val="C0504D">
                    <a:lumMod val="75000"/>
                  </a:srgbClr>
                </a:solidFill>
                <a:latin typeface="Constantia"/>
              </a:rPr>
              <a:t>LASer</a:t>
            </a:r>
            <a:r>
              <a:rPr lang="en-US" sz="1700" dirty="0">
                <a:solidFill>
                  <a:srgbClr val="C0504D">
                    <a:lumMod val="75000"/>
                  </a:srgbClr>
                </a:solidFill>
                <a:latin typeface="Constantia"/>
              </a:rPr>
              <a:t> sub Epithelial </a:t>
            </a:r>
            <a:r>
              <a:rPr lang="en-US" sz="1700" dirty="0" err="1">
                <a:solidFill>
                  <a:srgbClr val="C0504D">
                    <a:lumMod val="75000"/>
                  </a:srgbClr>
                </a:solidFill>
                <a:latin typeface="Constantia"/>
              </a:rPr>
              <a:t>Keratomileusis</a:t>
            </a:r>
            <a:r>
              <a:rPr lang="en-US" sz="1700" dirty="0">
                <a:solidFill>
                  <a:srgbClr val="C0504D">
                    <a:lumMod val="75000"/>
                  </a:srgbClr>
                </a:solidFill>
                <a:latin typeface="Constantia"/>
              </a:rPr>
              <a:t> [LASEK]</a:t>
            </a:r>
          </a:p>
          <a:p>
            <a:pPr marL="457200" lvl="0" indent="-457200">
              <a:buFont typeface="Wingdings" pitchFamily="2" charset="2"/>
              <a:buChar char="q"/>
            </a:pPr>
            <a:r>
              <a:rPr lang="en-US" sz="1700" dirty="0">
                <a:solidFill>
                  <a:srgbClr val="C0504D">
                    <a:lumMod val="75000"/>
                  </a:srgbClr>
                </a:solidFill>
                <a:latin typeface="Constantia"/>
              </a:rPr>
              <a:t>Epithelial </a:t>
            </a:r>
            <a:r>
              <a:rPr lang="en-US" sz="1700" dirty="0" err="1">
                <a:solidFill>
                  <a:srgbClr val="C0504D">
                    <a:lumMod val="75000"/>
                  </a:srgbClr>
                </a:solidFill>
                <a:latin typeface="Constantia"/>
              </a:rPr>
              <a:t>LASer</a:t>
            </a:r>
            <a:r>
              <a:rPr lang="en-US" sz="1700" dirty="0">
                <a:solidFill>
                  <a:srgbClr val="C0504D">
                    <a:lumMod val="75000"/>
                  </a:srgbClr>
                </a:solidFill>
                <a:latin typeface="Constantia"/>
              </a:rPr>
              <a:t> In Situ </a:t>
            </a:r>
            <a:r>
              <a:rPr lang="en-US" sz="1700" dirty="0" err="1">
                <a:solidFill>
                  <a:srgbClr val="C0504D">
                    <a:lumMod val="75000"/>
                  </a:srgbClr>
                </a:solidFill>
                <a:latin typeface="Constantia"/>
              </a:rPr>
              <a:t>Keratomileusis</a:t>
            </a:r>
            <a:r>
              <a:rPr lang="en-US" sz="1700" dirty="0">
                <a:solidFill>
                  <a:srgbClr val="C0504D">
                    <a:lumMod val="75000"/>
                  </a:srgbClr>
                </a:solidFill>
                <a:latin typeface="Constantia"/>
              </a:rPr>
              <a:t> [</a:t>
            </a:r>
            <a:r>
              <a:rPr lang="en-US" sz="1700" dirty="0" err="1">
                <a:solidFill>
                  <a:srgbClr val="C0504D">
                    <a:lumMod val="75000"/>
                  </a:srgbClr>
                </a:solidFill>
                <a:latin typeface="Constantia"/>
              </a:rPr>
              <a:t>Epi</a:t>
            </a:r>
            <a:r>
              <a:rPr lang="en-US" sz="1700" dirty="0">
                <a:solidFill>
                  <a:srgbClr val="C0504D">
                    <a:lumMod val="75000"/>
                  </a:srgbClr>
                </a:solidFill>
                <a:latin typeface="Constantia"/>
              </a:rPr>
              <a:t>-LASIK]</a:t>
            </a:r>
          </a:p>
          <a:p>
            <a:pPr marL="457200" lvl="0" indent="-457200">
              <a:buFont typeface="Wingdings" pitchFamily="2" charset="2"/>
              <a:buChar char="q"/>
            </a:pPr>
            <a:r>
              <a:rPr lang="en-US" sz="1700" dirty="0" smtClean="0">
                <a:solidFill>
                  <a:srgbClr val="C0504D">
                    <a:lumMod val="75000"/>
                  </a:srgbClr>
                </a:solidFill>
                <a:latin typeface="Constantia"/>
              </a:rPr>
              <a:t>Refractive Lenticular Extractions [</a:t>
            </a:r>
            <a:r>
              <a:rPr lang="en-US" sz="1700" dirty="0" err="1" smtClean="0">
                <a:solidFill>
                  <a:srgbClr val="C0504D">
                    <a:lumMod val="75000"/>
                  </a:srgbClr>
                </a:solidFill>
                <a:latin typeface="Constantia"/>
              </a:rPr>
              <a:t>ReLEx</a:t>
            </a:r>
            <a:r>
              <a:rPr lang="en-US" sz="1700" dirty="0" smtClean="0">
                <a:solidFill>
                  <a:srgbClr val="C0504D">
                    <a:lumMod val="75000"/>
                  </a:srgbClr>
                </a:solidFill>
                <a:latin typeface="Constantia"/>
              </a:rPr>
              <a:t>]</a:t>
            </a:r>
            <a:endParaRPr lang="en-US" sz="1700" b="1" dirty="0" smtClean="0">
              <a:solidFill>
                <a:sysClr val="windowText" lastClr="000000"/>
              </a:solidFill>
              <a:latin typeface="Constantia"/>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smtClean="0">
                <a:ln>
                  <a:noFill/>
                </a:ln>
                <a:solidFill>
                  <a:sysClr val="windowText" lastClr="000000"/>
                </a:solidFill>
                <a:effectLst/>
                <a:uLnTx/>
                <a:uFillTx/>
                <a:latin typeface="Constantia"/>
                <a:ea typeface="+mn-ea"/>
                <a:cs typeface="+mn-cs"/>
              </a:rPr>
              <a:t>III- Miscellaneous </a:t>
            </a:r>
          </a:p>
          <a:p>
            <a:pPr lvl="0"/>
            <a:r>
              <a:rPr lang="en-US" sz="1600" dirty="0">
                <a:solidFill>
                  <a:srgbClr val="7030A0"/>
                </a:solidFill>
                <a:latin typeface="Constantia"/>
              </a:rPr>
              <a:t>Laser Thermal Keratoplasty [</a:t>
            </a:r>
            <a:r>
              <a:rPr lang="en-US" sz="1600" dirty="0" smtClean="0">
                <a:solidFill>
                  <a:srgbClr val="7030A0"/>
                </a:solidFill>
                <a:latin typeface="Constantia"/>
              </a:rPr>
              <a:t>LTK] | Conductive </a:t>
            </a:r>
            <a:r>
              <a:rPr lang="en-US" sz="1600" dirty="0">
                <a:solidFill>
                  <a:srgbClr val="7030A0"/>
                </a:solidFill>
                <a:latin typeface="Constantia"/>
              </a:rPr>
              <a:t>Keratoplasty [</a:t>
            </a:r>
            <a:r>
              <a:rPr lang="en-US" sz="1600" dirty="0" smtClean="0">
                <a:solidFill>
                  <a:srgbClr val="7030A0"/>
                </a:solidFill>
                <a:latin typeface="Constantia"/>
              </a:rPr>
              <a:t>CK] | </a:t>
            </a:r>
            <a:r>
              <a:rPr lang="en-US" sz="1600" dirty="0" err="1" smtClean="0">
                <a:solidFill>
                  <a:srgbClr val="7030A0"/>
                </a:solidFill>
                <a:latin typeface="Constantia"/>
              </a:rPr>
              <a:t>OrthoKeratology</a:t>
            </a:r>
            <a:r>
              <a:rPr lang="en-US" sz="1600" dirty="0" smtClean="0">
                <a:solidFill>
                  <a:srgbClr val="7030A0"/>
                </a:solidFill>
                <a:latin typeface="Constantia"/>
              </a:rPr>
              <a:t> </a:t>
            </a:r>
            <a:r>
              <a:rPr lang="en-US" sz="1600" dirty="0">
                <a:solidFill>
                  <a:srgbClr val="7030A0"/>
                </a:solidFill>
                <a:latin typeface="Constantia"/>
              </a:rPr>
              <a:t>[OK</a:t>
            </a:r>
            <a:r>
              <a:rPr lang="en-US" sz="1600" dirty="0" smtClean="0">
                <a:solidFill>
                  <a:srgbClr val="7030A0"/>
                </a:solidFill>
                <a:latin typeface="Constantia"/>
              </a:rPr>
              <a:t>] | </a:t>
            </a:r>
            <a:r>
              <a:rPr lang="en-US" sz="1600" dirty="0" err="1" smtClean="0">
                <a:solidFill>
                  <a:srgbClr val="7030A0"/>
                </a:solidFill>
                <a:latin typeface="Constantia"/>
              </a:rPr>
              <a:t>INTrasromal</a:t>
            </a:r>
            <a:r>
              <a:rPr lang="en-US" sz="1600" dirty="0" smtClean="0">
                <a:solidFill>
                  <a:srgbClr val="7030A0"/>
                </a:solidFill>
                <a:latin typeface="Constantia"/>
              </a:rPr>
              <a:t> </a:t>
            </a:r>
            <a:r>
              <a:rPr lang="en-US" sz="1600" dirty="0">
                <a:solidFill>
                  <a:srgbClr val="7030A0"/>
                </a:solidFill>
                <a:latin typeface="Constantia"/>
              </a:rPr>
              <a:t>Corneal ring Segment [</a:t>
            </a:r>
            <a:r>
              <a:rPr lang="en-US" sz="1600" dirty="0" smtClean="0">
                <a:solidFill>
                  <a:srgbClr val="7030A0"/>
                </a:solidFill>
                <a:latin typeface="Constantia"/>
              </a:rPr>
              <a:t>INTACS] | </a:t>
            </a:r>
            <a:r>
              <a:rPr lang="en-US" sz="1600" dirty="0" err="1" smtClean="0">
                <a:solidFill>
                  <a:srgbClr val="7030A0"/>
                </a:solidFill>
                <a:latin typeface="Constantia"/>
              </a:rPr>
              <a:t>Intracorneal</a:t>
            </a:r>
            <a:r>
              <a:rPr lang="en-US" sz="1600" dirty="0" smtClean="0">
                <a:solidFill>
                  <a:srgbClr val="7030A0"/>
                </a:solidFill>
                <a:latin typeface="Constantia"/>
              </a:rPr>
              <a:t> </a:t>
            </a:r>
            <a:r>
              <a:rPr lang="en-US" sz="1600" dirty="0" err="1" smtClean="0">
                <a:solidFill>
                  <a:srgbClr val="7030A0"/>
                </a:solidFill>
                <a:latin typeface="Constantia"/>
              </a:rPr>
              <a:t>Intays</a:t>
            </a:r>
            <a:endParaRPr lang="en-US" sz="1600" dirty="0">
              <a:solidFill>
                <a:srgbClr val="7030A0"/>
              </a:solidFill>
              <a:latin typeface="Constantia"/>
            </a:endParaRPr>
          </a:p>
        </p:txBody>
      </p:sp>
    </p:spTree>
    <p:extLst>
      <p:ext uri="{BB962C8B-B14F-4D97-AF65-F5344CB8AC3E}">
        <p14:creationId xmlns:p14="http://schemas.microsoft.com/office/powerpoint/2010/main" val="3612122780"/>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5" end="5"/>
                                            </p:txEl>
                                          </p:spTgt>
                                        </p:tgtEl>
                                        <p:attrNameLst>
                                          <p:attrName>style.visibility</p:attrName>
                                        </p:attrNameLst>
                                      </p:cBhvr>
                                      <p:to>
                                        <p:strVal val="visible"/>
                                      </p:to>
                                    </p:set>
                                    <p:animEffect transition="in" filter="fade">
                                      <p:cBhvr>
                                        <p:cTn id="12" dur="1000"/>
                                        <p:tgtEl>
                                          <p:spTgt spid="7">
                                            <p:txEl>
                                              <p:pRg st="5" end="5"/>
                                            </p:txEl>
                                          </p:spTgt>
                                        </p:tgtEl>
                                      </p:cBhvr>
                                    </p:animEffect>
                                    <p:anim calcmode="lin" valueType="num">
                                      <p:cBhvr>
                                        <p:cTn id="1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animEffect transition="in" filter="fade">
                                      <p:cBhvr>
                                        <p:cTn id="17" dur="1000"/>
                                        <p:tgtEl>
                                          <p:spTgt spid="7">
                                            <p:txEl>
                                              <p:pRg st="6" end="6"/>
                                            </p:txEl>
                                          </p:spTgt>
                                        </p:tgtEl>
                                      </p:cBhvr>
                                    </p:animEffect>
                                    <p:anim calcmode="lin" valueType="num">
                                      <p:cBhvr>
                                        <p:cTn id="18"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7" end="7"/>
                                            </p:txEl>
                                          </p:spTgt>
                                        </p:tgtEl>
                                        <p:attrNameLst>
                                          <p:attrName>style.visibility</p:attrName>
                                        </p:attrNameLst>
                                      </p:cBhvr>
                                      <p:to>
                                        <p:strVal val="visible"/>
                                      </p:to>
                                    </p:set>
                                    <p:animEffect transition="in" filter="fade">
                                      <p:cBhvr>
                                        <p:cTn id="22" dur="1000"/>
                                        <p:tgtEl>
                                          <p:spTgt spid="7">
                                            <p:txEl>
                                              <p:pRg st="7" end="7"/>
                                            </p:txEl>
                                          </p:spTgt>
                                        </p:tgtEl>
                                      </p:cBhvr>
                                    </p:animEffect>
                                    <p:anim calcmode="lin" valueType="num">
                                      <p:cBhvr>
                                        <p:cTn id="23"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7" end="7"/>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animEffect transition="in" filter="fade">
                                      <p:cBhvr>
                                        <p:cTn id="27" dur="1000"/>
                                        <p:tgtEl>
                                          <p:spTgt spid="7">
                                            <p:txEl>
                                              <p:pRg st="9" end="9"/>
                                            </p:txEl>
                                          </p:spTgt>
                                        </p:tgtEl>
                                      </p:cBhvr>
                                    </p:animEffect>
                                    <p:anim calcmode="lin" valueType="num">
                                      <p:cBhvr>
                                        <p:cTn id="28"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152400" y="609600"/>
            <a:ext cx="8544092" cy="57150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C0504D">
                    <a:lumMod val="75000"/>
                  </a:srgbClr>
                </a:solidFill>
                <a:effectLst/>
                <a:uLnTx/>
                <a:uFillTx/>
                <a:latin typeface="Constantia"/>
                <a:ea typeface="+mj-ea"/>
                <a:cs typeface="+mj-cs"/>
              </a:rPr>
              <a:t>Photo Refractive </a:t>
            </a:r>
            <a:r>
              <a:rPr kumimoji="0" lang="en-US" sz="3200" b="0" i="0" u="none" strike="noStrike" kern="0" cap="none" spc="0" normalizeH="0" baseline="0" noProof="0" dirty="0" smtClean="0">
                <a:ln>
                  <a:noFill/>
                </a:ln>
                <a:solidFill>
                  <a:srgbClr val="C0504D">
                    <a:lumMod val="75000"/>
                  </a:srgbClr>
                </a:solidFill>
                <a:effectLst/>
                <a:uLnTx/>
                <a:uFillTx/>
                <a:latin typeface="Constantia"/>
                <a:ea typeface="+mj-ea"/>
                <a:cs typeface="+mj-cs"/>
              </a:rPr>
              <a:t>Keratectomy </a:t>
            </a:r>
            <a:r>
              <a:rPr kumimoji="0" lang="en-US" sz="3200" b="0" i="0" u="none" strike="noStrike" kern="0" cap="none" spc="0" normalizeH="0" baseline="0" noProof="0" dirty="0">
                <a:ln>
                  <a:noFill/>
                </a:ln>
                <a:solidFill>
                  <a:srgbClr val="C0504D">
                    <a:lumMod val="75000"/>
                  </a:srgbClr>
                </a:solidFill>
                <a:effectLst/>
                <a:uLnTx/>
                <a:uFillTx/>
                <a:latin typeface="Constantia"/>
                <a:ea typeface="+mj-ea"/>
                <a:cs typeface="+mj-cs"/>
              </a:rPr>
              <a:t>[PRK]</a:t>
            </a:r>
          </a:p>
        </p:txBody>
      </p:sp>
      <p:pic>
        <p:nvPicPr>
          <p:cNvPr id="8" name="Picture 3" descr="C:\Documents and Settings\allam\My Documents\My Pictures\PRK 2.jpeg"/>
          <p:cNvPicPr>
            <a:picLocks noChangeAspect="1" noChangeArrowheads="1"/>
          </p:cNvPicPr>
          <p:nvPr/>
        </p:nvPicPr>
        <p:blipFill rotWithShape="1">
          <a:blip r:embed="rId2">
            <a:extLst>
              <a:ext uri="{28A0092B-C50C-407E-A947-70E740481C1C}">
                <a14:useLocalDpi xmlns:a14="http://schemas.microsoft.com/office/drawing/2010/main" val="0"/>
              </a:ext>
            </a:extLst>
          </a:blip>
          <a:srcRect t="7040" b="25124"/>
          <a:stretch/>
        </p:blipFill>
        <p:spPr bwMode="auto">
          <a:xfrm>
            <a:off x="2286000" y="1125599"/>
            <a:ext cx="4421044" cy="25320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Documents and Settings\allam\My Documents\My Pictures\LASIK 4.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399" y="3960494"/>
            <a:ext cx="4800602" cy="289750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p:cNvSpPr txBox="1">
            <a:spLocks noChangeArrowheads="1"/>
          </p:cNvSpPr>
          <p:nvPr/>
        </p:nvSpPr>
        <p:spPr>
          <a:xfrm>
            <a:off x="985755" y="3429000"/>
            <a:ext cx="6858000" cy="57150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err="1">
                <a:ln>
                  <a:noFill/>
                </a:ln>
                <a:solidFill>
                  <a:srgbClr val="C0504D">
                    <a:lumMod val="75000"/>
                  </a:srgbClr>
                </a:solidFill>
                <a:effectLst/>
                <a:uLnTx/>
                <a:uFillTx/>
                <a:latin typeface="Constantia"/>
                <a:ea typeface="+mj-ea"/>
                <a:cs typeface="+mj-cs"/>
              </a:rPr>
              <a:t>LASer</a:t>
            </a:r>
            <a:r>
              <a:rPr kumimoji="0" lang="en-US" sz="3200" b="0" i="0" u="none" strike="noStrike" kern="0" cap="none" spc="0" normalizeH="0" baseline="0" noProof="0" dirty="0">
                <a:ln>
                  <a:noFill/>
                </a:ln>
                <a:solidFill>
                  <a:srgbClr val="C0504D">
                    <a:lumMod val="75000"/>
                  </a:srgbClr>
                </a:solidFill>
                <a:effectLst/>
                <a:uLnTx/>
                <a:uFillTx/>
                <a:latin typeface="Constantia"/>
                <a:ea typeface="+mj-ea"/>
                <a:cs typeface="+mj-cs"/>
              </a:rPr>
              <a:t> In Situ </a:t>
            </a:r>
            <a:r>
              <a:rPr kumimoji="0" lang="en-US" sz="3200" b="0" i="0" u="none" strike="noStrike" kern="0" cap="none" spc="0" normalizeH="0" baseline="0" noProof="0" dirty="0" err="1">
                <a:ln>
                  <a:noFill/>
                </a:ln>
                <a:solidFill>
                  <a:srgbClr val="C0504D">
                    <a:lumMod val="75000"/>
                  </a:srgbClr>
                </a:solidFill>
                <a:effectLst/>
                <a:uLnTx/>
                <a:uFillTx/>
                <a:latin typeface="Constantia"/>
                <a:ea typeface="+mj-ea"/>
                <a:cs typeface="+mj-cs"/>
              </a:rPr>
              <a:t>Keratomileusis</a:t>
            </a:r>
            <a:r>
              <a:rPr kumimoji="0" lang="en-US" sz="3200" b="0" i="0" u="none" strike="noStrike" kern="0" cap="none" spc="0" normalizeH="0" baseline="0" noProof="0" dirty="0">
                <a:ln>
                  <a:noFill/>
                </a:ln>
                <a:solidFill>
                  <a:srgbClr val="C0504D">
                    <a:lumMod val="75000"/>
                  </a:srgbClr>
                </a:solidFill>
                <a:effectLst/>
                <a:uLnTx/>
                <a:uFillTx/>
                <a:latin typeface="Constantia"/>
                <a:ea typeface="+mj-ea"/>
                <a:cs typeface="+mj-cs"/>
              </a:rPr>
              <a:t> [LASIK</a:t>
            </a:r>
            <a:r>
              <a:rPr kumimoji="0" lang="en-US" sz="3200" b="0" i="0" u="none" strike="noStrike" kern="0" cap="none" spc="0" normalizeH="0" baseline="0" noProof="0" dirty="0" smtClean="0">
                <a:ln>
                  <a:noFill/>
                </a:ln>
                <a:solidFill>
                  <a:srgbClr val="C0504D">
                    <a:lumMod val="75000"/>
                  </a:srgbClr>
                </a:solidFill>
                <a:effectLst/>
                <a:uLnTx/>
                <a:uFillTx/>
                <a:latin typeface="Constantia"/>
                <a:ea typeface="+mj-ea"/>
                <a:cs typeface="+mj-cs"/>
              </a:rPr>
              <a:t>]</a:t>
            </a:r>
            <a:endParaRPr kumimoji="0" lang="en-US" sz="3200" b="0" i="0" u="none" strike="noStrike" kern="0" cap="none" spc="0" normalizeH="0" baseline="0" noProof="0" dirty="0">
              <a:ln>
                <a:noFill/>
              </a:ln>
              <a:solidFill>
                <a:srgbClr val="C0504D">
                  <a:lumMod val="75000"/>
                </a:srgbClr>
              </a:solidFill>
              <a:effectLst/>
              <a:uLnTx/>
              <a:uFillTx/>
              <a:latin typeface="Constantia"/>
              <a:ea typeface="+mj-ea"/>
              <a:cs typeface="+mj-cs"/>
            </a:endParaRPr>
          </a:p>
        </p:txBody>
      </p:sp>
    </p:spTree>
    <p:extLst>
      <p:ext uri="{BB962C8B-B14F-4D97-AF65-F5344CB8AC3E}">
        <p14:creationId xmlns:p14="http://schemas.microsoft.com/office/powerpoint/2010/main" val="2456272055"/>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for Screening </a:t>
            </a:r>
            <a:r>
              <a:rPr lang="en-US" dirty="0" err="1" smtClean="0"/>
              <a:t>Pt</a:t>
            </a:r>
            <a:endParaRPr lang="en-US" dirty="0"/>
          </a:p>
        </p:txBody>
      </p:sp>
      <p:sp>
        <p:nvSpPr>
          <p:cNvPr id="3" name="Content Placeholder 2"/>
          <p:cNvSpPr>
            <a:spLocks noGrp="1"/>
          </p:cNvSpPr>
          <p:nvPr>
            <p:ph idx="1"/>
          </p:nvPr>
        </p:nvSpPr>
        <p:spPr>
          <a:xfrm>
            <a:off x="1043492" y="2323652"/>
            <a:ext cx="7567108" cy="4077148"/>
          </a:xfrm>
        </p:spPr>
        <p:txBody>
          <a:bodyPr>
            <a:normAutofit lnSpcReduction="10000"/>
          </a:bodyPr>
          <a:lstStyle/>
          <a:p>
            <a:r>
              <a:rPr lang="en-US" dirty="0" smtClean="0"/>
              <a:t>Age : 18 to </a:t>
            </a:r>
            <a:r>
              <a:rPr lang="en-US" dirty="0" smtClean="0"/>
              <a:t>40 </a:t>
            </a:r>
            <a:r>
              <a:rPr lang="en-US" dirty="0" err="1" smtClean="0"/>
              <a:t>yrs</a:t>
            </a:r>
            <a:endParaRPr lang="en-US" dirty="0" smtClean="0"/>
          </a:p>
          <a:p>
            <a:r>
              <a:rPr lang="en-US" dirty="0" smtClean="0"/>
              <a:t>Glasses ( stable refraction 1yrs &lt; 0.5o D)</a:t>
            </a:r>
          </a:p>
          <a:p>
            <a:pPr lvl="1"/>
            <a:r>
              <a:rPr lang="en-US" dirty="0" smtClean="0"/>
              <a:t>Myopic 		-1.5o  D 	to 	-10.oo D</a:t>
            </a:r>
          </a:p>
          <a:p>
            <a:pPr lvl="1"/>
            <a:r>
              <a:rPr lang="en-US" dirty="0" smtClean="0"/>
              <a:t>Hyperopic 	+1.oo D 	to 	+5.oo D</a:t>
            </a:r>
          </a:p>
          <a:p>
            <a:pPr lvl="1"/>
            <a:r>
              <a:rPr lang="en-US" dirty="0" smtClean="0"/>
              <a:t>Astigmatism	-0.5o  D 	to 	-4.5o D</a:t>
            </a:r>
          </a:p>
          <a:p>
            <a:pPr marL="365760" lvl="1" indent="0">
              <a:buNone/>
            </a:pPr>
            <a:endParaRPr lang="en-US" dirty="0"/>
          </a:p>
          <a:p>
            <a:pPr marL="68580" indent="0">
              <a:buNone/>
            </a:pPr>
            <a:r>
              <a:rPr lang="en-US" dirty="0" smtClean="0"/>
              <a:t>Role out : Glaucoma, Retina disease, </a:t>
            </a:r>
          </a:p>
          <a:p>
            <a:pPr marL="68580" indent="0">
              <a:buNone/>
            </a:pPr>
            <a:r>
              <a:rPr lang="en-US" dirty="0"/>
              <a:t>	</a:t>
            </a:r>
            <a:r>
              <a:rPr lang="en-US" dirty="0" smtClean="0"/>
              <a:t>Cataract, </a:t>
            </a:r>
            <a:r>
              <a:rPr lang="en-US" dirty="0" err="1" smtClean="0"/>
              <a:t>Uvietis</a:t>
            </a:r>
            <a:r>
              <a:rPr lang="en-US" dirty="0" smtClean="0"/>
              <a:t> and Corneal disease</a:t>
            </a:r>
          </a:p>
          <a:p>
            <a:pPr marL="68580" indent="0">
              <a:buNone/>
            </a:pPr>
            <a:r>
              <a:rPr lang="en-US" dirty="0"/>
              <a:t>Role out : Some systemic disease, </a:t>
            </a:r>
          </a:p>
          <a:p>
            <a:pPr marL="68580" indent="0">
              <a:buNone/>
            </a:pPr>
            <a:r>
              <a:rPr lang="en-US" dirty="0"/>
              <a:t>	        pregnancy and lactation </a:t>
            </a:r>
          </a:p>
          <a:p>
            <a:pPr marL="68580" indent="0">
              <a:buNone/>
            </a:pPr>
            <a:endParaRPr lang="en-US" dirty="0"/>
          </a:p>
        </p:txBody>
      </p:sp>
    </p:spTree>
    <p:extLst>
      <p:ext uri="{BB962C8B-B14F-4D97-AF65-F5344CB8AC3E}">
        <p14:creationId xmlns:p14="http://schemas.microsoft.com/office/powerpoint/2010/main" val="2128832654"/>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1000"/>
                                        <p:tgtEl>
                                          <p:spTgt spid="3">
                                            <p:txEl>
                                              <p:pRg st="7" end="7"/>
                                            </p:txEl>
                                          </p:spTgt>
                                        </p:tgtEl>
                                      </p:cBhvr>
                                    </p:animEffect>
                                    <p:anim calcmode="lin" valueType="num">
                                      <p:cBhvr>
                                        <p:cTn id="1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1000"/>
                                        <p:tgtEl>
                                          <p:spTgt spid="3">
                                            <p:txEl>
                                              <p:pRg st="8" end="8"/>
                                            </p:txEl>
                                          </p:spTgt>
                                        </p:tgtEl>
                                      </p:cBhvr>
                                    </p:animEffect>
                                    <p:anim calcmode="lin" valueType="num">
                                      <p:cBhvr>
                                        <p:cTn id="1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1000"/>
                                        <p:tgtEl>
                                          <p:spTgt spid="3">
                                            <p:txEl>
                                              <p:pRg st="9" end="9"/>
                                            </p:txEl>
                                          </p:spTgt>
                                        </p:tgtEl>
                                      </p:cBhvr>
                                    </p:animEffect>
                                    <p:anim calcmode="lin" valueType="num">
                                      <p:cBhvr>
                                        <p:cTn id="2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Careful with </a:t>
            </a:r>
            <a:r>
              <a:rPr lang="en-US" dirty="0" err="1" smtClean="0"/>
              <a:t>Pt</a:t>
            </a:r>
            <a:r>
              <a:rPr lang="en-US" dirty="0" smtClean="0"/>
              <a:t>…</a:t>
            </a:r>
            <a:endParaRPr lang="en-US" dirty="0"/>
          </a:p>
        </p:txBody>
      </p:sp>
      <p:sp>
        <p:nvSpPr>
          <p:cNvPr id="3" name="Content Placeholder 2"/>
          <p:cNvSpPr>
            <a:spLocks noGrp="1"/>
          </p:cNvSpPr>
          <p:nvPr>
            <p:ph idx="1"/>
          </p:nvPr>
        </p:nvSpPr>
        <p:spPr/>
        <p:txBody>
          <a:bodyPr>
            <a:normAutofit/>
          </a:bodyPr>
          <a:lstStyle/>
          <a:p>
            <a:r>
              <a:rPr lang="en-US" dirty="0" smtClean="0"/>
              <a:t>Schirmer is less</a:t>
            </a:r>
          </a:p>
          <a:p>
            <a:r>
              <a:rPr lang="en-US" dirty="0" smtClean="0"/>
              <a:t>Soft / Hard Contact </a:t>
            </a:r>
            <a:r>
              <a:rPr lang="en-US" dirty="0" smtClean="0"/>
              <a:t>lens wear</a:t>
            </a:r>
          </a:p>
          <a:p>
            <a:r>
              <a:rPr lang="en-US" dirty="0" smtClean="0"/>
              <a:t>Viral keratitis</a:t>
            </a:r>
          </a:p>
          <a:p>
            <a:r>
              <a:rPr lang="en-US" dirty="0" smtClean="0"/>
              <a:t>Glaucoma </a:t>
            </a:r>
          </a:p>
          <a:p>
            <a:r>
              <a:rPr lang="en-US" dirty="0"/>
              <a:t>Uveitis </a:t>
            </a:r>
            <a:endParaRPr lang="en-US" dirty="0" smtClean="0"/>
          </a:p>
          <a:p>
            <a:r>
              <a:rPr lang="en-US" dirty="0" smtClean="0"/>
              <a:t>Retina disease</a:t>
            </a:r>
          </a:p>
          <a:p>
            <a:r>
              <a:rPr lang="en-US" dirty="0"/>
              <a:t>Corneal </a:t>
            </a:r>
            <a:r>
              <a:rPr lang="en-US" dirty="0" smtClean="0"/>
              <a:t>dystrophy or cornea </a:t>
            </a:r>
            <a:r>
              <a:rPr lang="en-US" dirty="0" err="1" smtClean="0"/>
              <a:t>ecstasias</a:t>
            </a:r>
            <a:r>
              <a:rPr lang="en-US" dirty="0" smtClean="0"/>
              <a:t> </a:t>
            </a:r>
            <a:endParaRPr lang="en-US" dirty="0"/>
          </a:p>
        </p:txBody>
      </p:sp>
    </p:spTree>
    <p:extLst>
      <p:ext uri="{BB962C8B-B14F-4D97-AF65-F5344CB8AC3E}">
        <p14:creationId xmlns:p14="http://schemas.microsoft.com/office/powerpoint/2010/main" val="839432722"/>
      </p:ext>
    </p:extLst>
  </p:cSld>
  <p:clrMapOvr>
    <a:masterClrMapping/>
  </p:clrMapOvr>
  <p:transition spd="med">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Careful with </a:t>
            </a:r>
            <a:r>
              <a:rPr lang="en-US" dirty="0" err="1"/>
              <a:t>Pt</a:t>
            </a:r>
            <a:r>
              <a:rPr lang="en-US" dirty="0"/>
              <a:t>…</a:t>
            </a:r>
          </a:p>
        </p:txBody>
      </p:sp>
      <p:sp>
        <p:nvSpPr>
          <p:cNvPr id="3" name="Content Placeholder 2"/>
          <p:cNvSpPr>
            <a:spLocks noGrp="1"/>
          </p:cNvSpPr>
          <p:nvPr>
            <p:ph idx="1"/>
          </p:nvPr>
        </p:nvSpPr>
        <p:spPr>
          <a:xfrm>
            <a:off x="1043492" y="2323652"/>
            <a:ext cx="7186108" cy="3508977"/>
          </a:xfrm>
        </p:spPr>
        <p:txBody>
          <a:bodyPr>
            <a:normAutofit lnSpcReduction="10000"/>
          </a:bodyPr>
          <a:lstStyle/>
          <a:p>
            <a:r>
              <a:rPr lang="en-US" dirty="0"/>
              <a:t>Vascular Diseases</a:t>
            </a:r>
          </a:p>
          <a:p>
            <a:pPr marL="68580" indent="0">
              <a:buNone/>
            </a:pPr>
            <a:r>
              <a:rPr lang="en-US" dirty="0" smtClean="0">
                <a:solidFill>
                  <a:schemeClr val="bg1">
                    <a:lumMod val="75000"/>
                  </a:schemeClr>
                </a:solidFill>
              </a:rPr>
              <a:t>( Malignant hypertension, Uncontrolled </a:t>
            </a:r>
            <a:r>
              <a:rPr lang="en-US" dirty="0">
                <a:solidFill>
                  <a:schemeClr val="bg1">
                    <a:lumMod val="75000"/>
                  </a:schemeClr>
                </a:solidFill>
              </a:rPr>
              <a:t>diabetes mellitus </a:t>
            </a:r>
            <a:r>
              <a:rPr lang="en-US" dirty="0" smtClean="0">
                <a:solidFill>
                  <a:schemeClr val="bg1">
                    <a:lumMod val="75000"/>
                  </a:schemeClr>
                </a:solidFill>
              </a:rPr>
              <a:t>, Clotting </a:t>
            </a:r>
            <a:r>
              <a:rPr lang="en-US" dirty="0">
                <a:solidFill>
                  <a:schemeClr val="bg1">
                    <a:lumMod val="75000"/>
                  </a:schemeClr>
                </a:solidFill>
              </a:rPr>
              <a:t>or other blood </a:t>
            </a:r>
            <a:r>
              <a:rPr lang="en-US" dirty="0" smtClean="0">
                <a:solidFill>
                  <a:schemeClr val="bg1">
                    <a:lumMod val="75000"/>
                  </a:schemeClr>
                </a:solidFill>
              </a:rPr>
              <a:t>disorders )</a:t>
            </a:r>
            <a:endParaRPr lang="en-US" dirty="0">
              <a:solidFill>
                <a:schemeClr val="bg1">
                  <a:lumMod val="75000"/>
                </a:schemeClr>
              </a:solidFill>
            </a:endParaRPr>
          </a:p>
          <a:p>
            <a:r>
              <a:rPr lang="en-US" dirty="0"/>
              <a:t>Collagen Vascular </a:t>
            </a:r>
            <a:r>
              <a:rPr lang="en-US" dirty="0" smtClean="0"/>
              <a:t>Diseases </a:t>
            </a:r>
          </a:p>
          <a:p>
            <a:pPr marL="68580" indent="0">
              <a:buNone/>
            </a:pPr>
            <a:r>
              <a:rPr lang="en-US" dirty="0">
                <a:solidFill>
                  <a:schemeClr val="bg1">
                    <a:lumMod val="75000"/>
                  </a:schemeClr>
                </a:solidFill>
              </a:rPr>
              <a:t>(</a:t>
            </a:r>
            <a:r>
              <a:rPr lang="en-US" dirty="0" smtClean="0">
                <a:solidFill>
                  <a:schemeClr val="bg1">
                    <a:lumMod val="75000"/>
                  </a:schemeClr>
                </a:solidFill>
              </a:rPr>
              <a:t>Systemic </a:t>
            </a:r>
            <a:r>
              <a:rPr lang="en-US" dirty="0">
                <a:solidFill>
                  <a:schemeClr val="bg1">
                    <a:lumMod val="75000"/>
                  </a:schemeClr>
                </a:solidFill>
              </a:rPr>
              <a:t>lupus </a:t>
            </a:r>
            <a:r>
              <a:rPr lang="en-US" dirty="0" smtClean="0">
                <a:solidFill>
                  <a:schemeClr val="bg1">
                    <a:lumMod val="75000"/>
                  </a:schemeClr>
                </a:solidFill>
              </a:rPr>
              <a:t>erythematous, Rheumatoid arthritis, Scleroderma, Fibromyalgia)</a:t>
            </a:r>
          </a:p>
          <a:p>
            <a:r>
              <a:rPr lang="en-US" dirty="0" smtClean="0"/>
              <a:t>Inflammation Diseases </a:t>
            </a:r>
          </a:p>
          <a:p>
            <a:pPr marL="68580" indent="0">
              <a:buNone/>
            </a:pPr>
            <a:r>
              <a:rPr lang="en-US" dirty="0">
                <a:solidFill>
                  <a:schemeClr val="bg1">
                    <a:lumMod val="75000"/>
                  </a:schemeClr>
                </a:solidFill>
              </a:rPr>
              <a:t>(</a:t>
            </a:r>
            <a:r>
              <a:rPr lang="en-US" dirty="0" smtClean="0">
                <a:solidFill>
                  <a:schemeClr val="bg1">
                    <a:lumMod val="75000"/>
                  </a:schemeClr>
                </a:solidFill>
              </a:rPr>
              <a:t>Multiple sclerosis, Hyperthyroidism)</a:t>
            </a:r>
            <a:endParaRPr lang="en-US" dirty="0">
              <a:solidFill>
                <a:schemeClr val="bg1">
                  <a:lumMod val="75000"/>
                </a:schemeClr>
              </a:solidFill>
            </a:endParaRPr>
          </a:p>
          <a:p>
            <a:pPr marL="68580" indent="0">
              <a:buNone/>
            </a:pPr>
            <a:endParaRPr lang="en-US" dirty="0"/>
          </a:p>
        </p:txBody>
      </p:sp>
    </p:spTree>
    <p:extLst>
      <p:ext uri="{BB962C8B-B14F-4D97-AF65-F5344CB8AC3E}">
        <p14:creationId xmlns:p14="http://schemas.microsoft.com/office/powerpoint/2010/main" val="3678492594"/>
      </p:ext>
    </p:extLst>
  </p:cSld>
  <p:clrMapOvr>
    <a:masterClrMapping/>
  </p:clrMapOvr>
  <p:transition spd="med">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C:\Users\Dr. Sophal HENG\Desktop\slide\DSC06136.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60000">
            <a:off x="-431021" y="-135082"/>
            <a:ext cx="9855076" cy="739130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800817" y="2416175"/>
            <a:ext cx="7391400" cy="1470025"/>
          </a:xfrm>
          <a:prstGeom prst="rect">
            <a:avLst/>
          </a:prstGeom>
          <a:solidFill>
            <a:schemeClr val="bg1">
              <a:alpha val="91000"/>
            </a:schemeClr>
          </a:solidFill>
        </p:spPr>
        <p:txBody>
          <a:bodyPr vert="horz" lIns="91440" tIns="45720" rIns="91440" bIns="45720" rtlCol="0" anchor="ctr" anchorCtr="0">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smtClean="0">
                <a:solidFill>
                  <a:schemeClr val="tx1"/>
                </a:solidFill>
              </a:rPr>
              <a:t>Screening  Patient for </a:t>
            </a:r>
            <a:br>
              <a:rPr lang="en-US" b="1" dirty="0" smtClean="0">
                <a:solidFill>
                  <a:schemeClr val="tx1"/>
                </a:solidFill>
              </a:rPr>
            </a:br>
            <a:r>
              <a:rPr lang="en-US" b="1" dirty="0" smtClean="0">
                <a:solidFill>
                  <a:schemeClr val="tx1"/>
                </a:solidFill>
              </a:rPr>
              <a:t>LASER Vision Correction</a:t>
            </a:r>
            <a:endParaRPr lang="en-US" b="1" dirty="0">
              <a:solidFill>
                <a:schemeClr val="tx1"/>
              </a:solidFill>
            </a:endParaRPr>
          </a:p>
        </p:txBody>
      </p:sp>
      <p:sp>
        <p:nvSpPr>
          <p:cNvPr id="4" name="Rounded Rectangle 3"/>
          <p:cNvSpPr/>
          <p:nvPr/>
        </p:nvSpPr>
        <p:spPr>
          <a:xfrm>
            <a:off x="1601634" y="4191000"/>
            <a:ext cx="5789766" cy="2514600"/>
          </a:xfrm>
          <a:prstGeom prst="roundRect">
            <a:avLst/>
          </a:prstGeom>
          <a:solidFill>
            <a:schemeClr val="bg1">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buNone/>
            </a:pPr>
            <a:r>
              <a:rPr lang="en-US" sz="3600" b="1" i="1" dirty="0">
                <a:solidFill>
                  <a:schemeClr val="tx1"/>
                </a:solidFill>
              </a:rPr>
              <a:t>Sophal HENG, MD</a:t>
            </a:r>
          </a:p>
          <a:p>
            <a:pPr indent="0">
              <a:buNone/>
            </a:pPr>
            <a:r>
              <a:rPr lang="en-US" sz="2000" dirty="0">
                <a:solidFill>
                  <a:schemeClr val="tx1"/>
                </a:solidFill>
              </a:rPr>
              <a:t>Khmer-Soviet Friendship Hospital</a:t>
            </a:r>
          </a:p>
          <a:p>
            <a:pPr indent="0">
              <a:buNone/>
            </a:pPr>
            <a:r>
              <a:rPr lang="en-US" sz="2000" dirty="0">
                <a:solidFill>
                  <a:schemeClr val="tx1"/>
                </a:solidFill>
              </a:rPr>
              <a:t>Dr KONG </a:t>
            </a:r>
            <a:r>
              <a:rPr lang="en-US" sz="2000" dirty="0" err="1">
                <a:solidFill>
                  <a:schemeClr val="tx1"/>
                </a:solidFill>
              </a:rPr>
              <a:t>Piseth</a:t>
            </a:r>
            <a:r>
              <a:rPr lang="en-US" sz="2000" dirty="0">
                <a:solidFill>
                  <a:schemeClr val="tx1"/>
                </a:solidFill>
              </a:rPr>
              <a:t> Eye Hospital </a:t>
            </a:r>
          </a:p>
          <a:p>
            <a:pPr indent="0">
              <a:buNone/>
            </a:pPr>
            <a:r>
              <a:rPr lang="en-US" sz="2000" dirty="0">
                <a:solidFill>
                  <a:schemeClr val="tx1"/>
                </a:solidFill>
              </a:rPr>
              <a:t>	</a:t>
            </a:r>
            <a:r>
              <a:rPr lang="en-US" sz="2000" dirty="0" err="1">
                <a:solidFill>
                  <a:schemeClr val="tx1"/>
                </a:solidFill>
              </a:rPr>
              <a:t>joinly</a:t>
            </a:r>
            <a:r>
              <a:rPr lang="en-US" sz="2000" dirty="0">
                <a:solidFill>
                  <a:schemeClr val="tx1"/>
                </a:solidFill>
              </a:rPr>
              <a:t> with Dr </a:t>
            </a:r>
            <a:r>
              <a:rPr lang="en-US" sz="2000" dirty="0" err="1">
                <a:solidFill>
                  <a:schemeClr val="tx1"/>
                </a:solidFill>
              </a:rPr>
              <a:t>Agarwal’s</a:t>
            </a:r>
            <a:r>
              <a:rPr lang="en-US" sz="2000" dirty="0">
                <a:solidFill>
                  <a:schemeClr val="tx1"/>
                </a:solidFill>
              </a:rPr>
              <a:t> Eye </a:t>
            </a:r>
            <a:r>
              <a:rPr lang="en-US" sz="2000" dirty="0" smtClean="0">
                <a:solidFill>
                  <a:schemeClr val="tx1"/>
                </a:solidFill>
              </a:rPr>
              <a:t>Hospital</a:t>
            </a:r>
            <a:endParaRPr lang="en-US" sz="2000" dirty="0">
              <a:solidFill>
                <a:schemeClr val="tx1"/>
              </a:solidFill>
            </a:endParaRPr>
          </a:p>
        </p:txBody>
      </p:sp>
    </p:spTree>
    <p:extLst>
      <p:ext uri="{BB962C8B-B14F-4D97-AF65-F5344CB8AC3E}">
        <p14:creationId xmlns:p14="http://schemas.microsoft.com/office/powerpoint/2010/main" val="2676413508"/>
      </p:ext>
    </p:extLst>
  </p:cSld>
  <p:clrMapOvr>
    <a:masterClrMapping/>
  </p:clrMapOvr>
  <p:transition spd="med">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Careful with </a:t>
            </a:r>
            <a:r>
              <a:rPr lang="en-US" dirty="0" err="1"/>
              <a:t>Pt</a:t>
            </a:r>
            <a:r>
              <a:rPr lang="en-US" dirty="0"/>
              <a:t>…</a:t>
            </a:r>
          </a:p>
        </p:txBody>
      </p:sp>
      <p:sp>
        <p:nvSpPr>
          <p:cNvPr id="3" name="Content Placeholder 2"/>
          <p:cNvSpPr>
            <a:spLocks noGrp="1"/>
          </p:cNvSpPr>
          <p:nvPr>
            <p:ph idx="1"/>
          </p:nvPr>
        </p:nvSpPr>
        <p:spPr>
          <a:xfrm>
            <a:off x="1043492" y="2323652"/>
            <a:ext cx="7186108" cy="3508977"/>
          </a:xfrm>
        </p:spPr>
        <p:txBody>
          <a:bodyPr>
            <a:normAutofit/>
          </a:bodyPr>
          <a:lstStyle/>
          <a:p>
            <a:r>
              <a:rPr lang="en-US" dirty="0" smtClean="0"/>
              <a:t>Some </a:t>
            </a:r>
            <a:r>
              <a:rPr lang="en-US" dirty="0" smtClean="0"/>
              <a:t>medication : </a:t>
            </a:r>
            <a:r>
              <a:rPr lang="en-US" dirty="0" err="1" smtClean="0"/>
              <a:t>Isotretinoin</a:t>
            </a:r>
            <a:r>
              <a:rPr lang="en-US" dirty="0" smtClean="0"/>
              <a:t> , </a:t>
            </a:r>
            <a:r>
              <a:rPr lang="en-US" dirty="0" err="1"/>
              <a:t>Sumatriptin</a:t>
            </a:r>
            <a:r>
              <a:rPr lang="en-US" dirty="0"/>
              <a:t> </a:t>
            </a:r>
            <a:r>
              <a:rPr lang="en-US" dirty="0" smtClean="0"/>
              <a:t>,</a:t>
            </a:r>
            <a:r>
              <a:rPr lang="en-US" dirty="0"/>
              <a:t> </a:t>
            </a:r>
            <a:r>
              <a:rPr lang="en-US" dirty="0" smtClean="0"/>
              <a:t>anti-rheumatic drug, anti-coagulants drug,  Steroids drug, </a:t>
            </a:r>
            <a:r>
              <a:rPr lang="en-US" dirty="0"/>
              <a:t>or </a:t>
            </a:r>
            <a:r>
              <a:rPr lang="en-US" dirty="0" smtClean="0"/>
              <a:t>Immuno-suppressant drug…</a:t>
            </a:r>
            <a:endParaRPr lang="en-US" dirty="0"/>
          </a:p>
          <a:p>
            <a:r>
              <a:rPr lang="en-US" dirty="0"/>
              <a:t>Pregnancy and lactation </a:t>
            </a:r>
          </a:p>
          <a:p>
            <a:r>
              <a:rPr lang="en-US" dirty="0"/>
              <a:t>Known medication </a:t>
            </a:r>
            <a:r>
              <a:rPr lang="en-US" dirty="0" smtClean="0"/>
              <a:t>allergy ???</a:t>
            </a:r>
          </a:p>
          <a:p>
            <a:r>
              <a:rPr lang="en-US" dirty="0" smtClean="0"/>
              <a:t>Known </a:t>
            </a:r>
            <a:r>
              <a:rPr lang="en-US" dirty="0"/>
              <a:t>allergy to food, </a:t>
            </a:r>
            <a:r>
              <a:rPr lang="en-US" dirty="0" smtClean="0"/>
              <a:t>metals, </a:t>
            </a:r>
            <a:r>
              <a:rPr lang="en-US" dirty="0"/>
              <a:t>or </a:t>
            </a:r>
            <a:r>
              <a:rPr lang="en-US" dirty="0" smtClean="0"/>
              <a:t>others ???</a:t>
            </a:r>
            <a:endParaRPr lang="en-US" dirty="0"/>
          </a:p>
        </p:txBody>
      </p:sp>
    </p:spTree>
    <p:extLst>
      <p:ext uri="{BB962C8B-B14F-4D97-AF65-F5344CB8AC3E}">
        <p14:creationId xmlns:p14="http://schemas.microsoft.com/office/powerpoint/2010/main" val="170338896"/>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Investigation	</a:t>
            </a:r>
            <a:endParaRPr lang="en-US" dirty="0"/>
          </a:p>
        </p:txBody>
      </p:sp>
      <p:sp>
        <p:nvSpPr>
          <p:cNvPr id="3" name="Content Placeholder 2"/>
          <p:cNvSpPr>
            <a:spLocks noGrp="1"/>
          </p:cNvSpPr>
          <p:nvPr>
            <p:ph idx="1"/>
          </p:nvPr>
        </p:nvSpPr>
        <p:spPr>
          <a:xfrm>
            <a:off x="1043492" y="2323652"/>
            <a:ext cx="7490908" cy="3508977"/>
          </a:xfrm>
        </p:spPr>
        <p:txBody>
          <a:bodyPr>
            <a:normAutofit/>
          </a:bodyPr>
          <a:lstStyle/>
          <a:p>
            <a:pPr marL="525780" indent="-457200">
              <a:buFont typeface="+mj-lt"/>
              <a:buAutoNum type="arabicPeriod"/>
            </a:pPr>
            <a:r>
              <a:rPr lang="en-US" dirty="0"/>
              <a:t>Power Refraction</a:t>
            </a:r>
          </a:p>
          <a:p>
            <a:pPr marL="525780" indent="-457200">
              <a:buFont typeface="+mj-lt"/>
              <a:buAutoNum type="arabicPeriod"/>
            </a:pPr>
            <a:r>
              <a:rPr lang="en-US" dirty="0" smtClean="0"/>
              <a:t>Corneal </a:t>
            </a:r>
            <a:r>
              <a:rPr lang="en-US" dirty="0" smtClean="0"/>
              <a:t>Topography</a:t>
            </a:r>
            <a:r>
              <a:rPr lang="en-US" dirty="0" smtClean="0">
                <a:solidFill>
                  <a:schemeClr val="bg1">
                    <a:lumMod val="75000"/>
                  </a:schemeClr>
                </a:solidFill>
              </a:rPr>
              <a:t>( </a:t>
            </a:r>
            <a:r>
              <a:rPr lang="en-US" dirty="0" err="1" smtClean="0">
                <a:solidFill>
                  <a:schemeClr val="bg1">
                    <a:lumMod val="75000"/>
                  </a:schemeClr>
                </a:solidFill>
              </a:rPr>
              <a:t>ORBscan</a:t>
            </a:r>
            <a:r>
              <a:rPr lang="en-US" dirty="0" smtClean="0">
                <a:solidFill>
                  <a:schemeClr val="bg1">
                    <a:lumMod val="75000"/>
                  </a:schemeClr>
                </a:solidFill>
              </a:rPr>
              <a:t> / </a:t>
            </a:r>
            <a:r>
              <a:rPr lang="en-US" dirty="0" err="1" smtClean="0">
                <a:solidFill>
                  <a:schemeClr val="bg1">
                    <a:lumMod val="75000"/>
                  </a:schemeClr>
                </a:solidFill>
              </a:rPr>
              <a:t>Pentacam</a:t>
            </a:r>
            <a:r>
              <a:rPr lang="en-US" dirty="0" smtClean="0">
                <a:solidFill>
                  <a:schemeClr val="bg1">
                    <a:lumMod val="75000"/>
                  </a:schemeClr>
                </a:solidFill>
              </a:rPr>
              <a:t>)</a:t>
            </a:r>
          </a:p>
          <a:p>
            <a:pPr marL="525780" indent="-457200">
              <a:buFont typeface="+mj-lt"/>
              <a:buAutoNum type="arabicPeriod"/>
            </a:pPr>
            <a:r>
              <a:rPr lang="en-US" dirty="0"/>
              <a:t>K reading </a:t>
            </a:r>
            <a:r>
              <a:rPr lang="en-US" dirty="0">
                <a:solidFill>
                  <a:schemeClr val="bg1">
                    <a:lumMod val="75000"/>
                  </a:schemeClr>
                </a:solidFill>
              </a:rPr>
              <a:t>( K &lt; 40 or K &gt; </a:t>
            </a:r>
            <a:r>
              <a:rPr lang="en-US" dirty="0" smtClean="0">
                <a:solidFill>
                  <a:schemeClr val="bg1">
                    <a:lumMod val="75000"/>
                  </a:schemeClr>
                </a:solidFill>
              </a:rPr>
              <a:t>46 ) </a:t>
            </a:r>
            <a:r>
              <a:rPr lang="en-US" dirty="0">
                <a:solidFill>
                  <a:schemeClr val="bg1">
                    <a:lumMod val="75000"/>
                  </a:schemeClr>
                </a:solidFill>
                <a:sym typeface="Wingdings" pitchFamily="2" charset="2"/>
              </a:rPr>
              <a:t> PRK </a:t>
            </a:r>
            <a:endParaRPr lang="en-US" dirty="0">
              <a:solidFill>
                <a:schemeClr val="bg1">
                  <a:lumMod val="75000"/>
                </a:schemeClr>
              </a:solidFill>
            </a:endParaRPr>
          </a:p>
          <a:p>
            <a:pPr marL="525780" indent="-457200">
              <a:buFont typeface="+mj-lt"/>
              <a:buAutoNum type="arabicPeriod"/>
            </a:pPr>
            <a:r>
              <a:rPr lang="en-US" dirty="0" err="1" smtClean="0"/>
              <a:t>Pachymetry</a:t>
            </a:r>
            <a:r>
              <a:rPr lang="en-US" dirty="0" smtClean="0"/>
              <a:t> </a:t>
            </a:r>
            <a:r>
              <a:rPr lang="en-US" dirty="0" smtClean="0">
                <a:solidFill>
                  <a:schemeClr val="bg1">
                    <a:lumMod val="75000"/>
                  </a:schemeClr>
                </a:solidFill>
              </a:rPr>
              <a:t>(Corneal Thickness and RSB)</a:t>
            </a:r>
          </a:p>
        </p:txBody>
      </p:sp>
    </p:spTree>
    <p:extLst>
      <p:ext uri="{BB962C8B-B14F-4D97-AF65-F5344CB8AC3E}">
        <p14:creationId xmlns:p14="http://schemas.microsoft.com/office/powerpoint/2010/main" val="3215862941"/>
      </p:ext>
    </p:extLst>
  </p:cSld>
  <p:clrMapOvr>
    <a:masterClrMapping/>
  </p:clrMapOvr>
  <p:transition spd="med">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Power </a:t>
            </a:r>
            <a:r>
              <a:rPr lang="en-US" dirty="0" smtClean="0"/>
              <a:t>Refraction</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103128171"/>
              </p:ext>
            </p:extLst>
          </p:nvPr>
        </p:nvGraphicFramePr>
        <p:xfrm>
          <a:off x="1371600" y="2209801"/>
          <a:ext cx="6476999" cy="3018220"/>
        </p:xfrm>
        <a:graphic>
          <a:graphicData uri="http://schemas.openxmlformats.org/drawingml/2006/table">
            <a:tbl>
              <a:tblPr>
                <a:tableStyleId>{5C22544A-7EE6-4342-B048-85BDC9FD1C3A}</a:tableStyleId>
              </a:tblPr>
              <a:tblGrid>
                <a:gridCol w="1858303"/>
                <a:gridCol w="1154674"/>
                <a:gridCol w="1154674"/>
                <a:gridCol w="1154674"/>
                <a:gridCol w="1154674"/>
              </a:tblGrid>
              <a:tr h="433836">
                <a:tc gridSpan="5">
                  <a:txBody>
                    <a:bodyPr/>
                    <a:lstStyle/>
                    <a:p>
                      <a:pPr algn="ctr" fontAlgn="b"/>
                      <a:r>
                        <a:rPr lang="en-US" sz="2400" b="1" u="sng" strike="noStrike" dirty="0">
                          <a:effectLst/>
                        </a:rPr>
                        <a:t>Refraction </a:t>
                      </a:r>
                      <a:endParaRPr lang="en-US" sz="2400" b="1" i="0" u="sng" strike="noStrike" dirty="0">
                        <a:solidFill>
                          <a:srgbClr val="000000"/>
                        </a:solidFill>
                        <a:effectLst/>
                        <a:latin typeface="Calibri"/>
                      </a:endParaRPr>
                    </a:p>
                  </a:txBody>
                  <a:tcPr marL="9525" marR="9525" marT="9525"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14622">
                <a:tc>
                  <a:txBody>
                    <a:bodyPr/>
                    <a:lstStyle/>
                    <a:p>
                      <a:pPr algn="ctr" fontAlgn="b"/>
                      <a:r>
                        <a:rPr lang="en-US" sz="2000" b="1" u="sng" strike="noStrike" dirty="0">
                          <a:effectLst/>
                        </a:rPr>
                        <a:t>UCVA</a:t>
                      </a:r>
                      <a:endParaRPr lang="en-US" sz="2000" b="1" i="0" u="sng" strike="noStrike" dirty="0">
                        <a:solidFill>
                          <a:srgbClr val="000000"/>
                        </a:solidFill>
                        <a:effectLst/>
                        <a:latin typeface="Calibri"/>
                      </a:endParaRPr>
                    </a:p>
                  </a:txBody>
                  <a:tcPr marL="9525" marR="9525" marT="9525" marB="0" anchor="ctr"/>
                </a:tc>
                <a:tc>
                  <a:txBody>
                    <a:bodyPr/>
                    <a:lstStyle/>
                    <a:p>
                      <a:pPr algn="ctr" fontAlgn="b"/>
                      <a:r>
                        <a:rPr lang="en-US" sz="1600" u="none" strike="noStrike">
                          <a:effectLst/>
                        </a:rPr>
                        <a:t>Distance</a:t>
                      </a:r>
                      <a:endParaRPr lang="en-US" sz="1600" b="0" i="0" u="none" strike="noStrike">
                        <a:solidFill>
                          <a:srgbClr val="000000"/>
                        </a:solidFill>
                        <a:effectLst/>
                        <a:latin typeface="Calibri"/>
                      </a:endParaRPr>
                    </a:p>
                  </a:txBody>
                  <a:tcPr marL="9525" marR="9525" marT="9525" marB="0" anchor="ctr"/>
                </a:tc>
                <a:tc gridSpan="3">
                  <a:txBody>
                    <a:bodyPr/>
                    <a:lstStyle/>
                    <a:p>
                      <a:pPr algn="ctr" fontAlgn="b"/>
                      <a:r>
                        <a:rPr lang="en-US" sz="1600" u="none" strike="noStrike">
                          <a:effectLst/>
                        </a:rPr>
                        <a:t> </a:t>
                      </a:r>
                      <a:endParaRPr lang="en-US" sz="1600" b="0" i="0" u="none" strike="noStrike">
                        <a:solidFill>
                          <a:srgbClr val="000000"/>
                        </a:solidFill>
                        <a:effectLst/>
                        <a:latin typeface="Calibri"/>
                      </a:endParaRPr>
                    </a:p>
                  </a:txBody>
                  <a:tcPr marL="9525" marR="9525" marT="9525" marB="0" anchor="ctr"/>
                </a:tc>
                <a:tc hMerge="1">
                  <a:txBody>
                    <a:bodyPr/>
                    <a:lstStyle/>
                    <a:p>
                      <a:endParaRPr lang="en-US"/>
                    </a:p>
                  </a:txBody>
                  <a:tcPr/>
                </a:tc>
                <a:tc hMerge="1">
                  <a:txBody>
                    <a:bodyPr/>
                    <a:lstStyle/>
                    <a:p>
                      <a:endParaRPr lang="en-US"/>
                    </a:p>
                  </a:txBody>
                  <a:tcPr/>
                </a:tc>
              </a:tr>
              <a:tr h="551741">
                <a:tc>
                  <a:txBody>
                    <a:bodyPr/>
                    <a:lstStyle/>
                    <a:p>
                      <a:pPr algn="ctr" fontAlgn="b"/>
                      <a:r>
                        <a:rPr lang="en-US" sz="1600" u="none" strike="noStrike">
                          <a:effectLst/>
                        </a:rPr>
                        <a:t> </a:t>
                      </a:r>
                      <a:endParaRPr lang="en-US" sz="1600" b="0" i="0" u="none" strike="noStrike">
                        <a:solidFill>
                          <a:srgbClr val="000000"/>
                        </a:solidFill>
                        <a:effectLst/>
                        <a:latin typeface="Calibri"/>
                      </a:endParaRPr>
                    </a:p>
                  </a:txBody>
                  <a:tcPr marL="9525" marR="9525" marT="9525" marB="0" anchor="ctr"/>
                </a:tc>
                <a:tc>
                  <a:txBody>
                    <a:bodyPr/>
                    <a:lstStyle/>
                    <a:p>
                      <a:pPr algn="ctr" fontAlgn="b"/>
                      <a:r>
                        <a:rPr lang="en-US" sz="1600" u="none" strike="noStrike">
                          <a:effectLst/>
                        </a:rPr>
                        <a:t>Near</a:t>
                      </a:r>
                      <a:endParaRPr lang="en-US" sz="1600" b="0" i="0" u="none" strike="noStrike">
                        <a:solidFill>
                          <a:srgbClr val="000000"/>
                        </a:solidFill>
                        <a:effectLst/>
                        <a:latin typeface="Calibri"/>
                      </a:endParaRPr>
                    </a:p>
                  </a:txBody>
                  <a:tcPr marL="9525" marR="9525" marT="9525" marB="0" anchor="ctr"/>
                </a:tc>
                <a:tc gridSpan="3">
                  <a:txBody>
                    <a:bodyPr/>
                    <a:lstStyle/>
                    <a:p>
                      <a:pPr algn="ctr" fontAlgn="b"/>
                      <a:r>
                        <a:rPr lang="en-US" sz="1600" u="none" strike="noStrike">
                          <a:effectLst/>
                        </a:rPr>
                        <a:t> </a:t>
                      </a:r>
                      <a:endParaRPr lang="en-US" sz="1600" b="0" i="0" u="none" strike="noStrike">
                        <a:solidFill>
                          <a:srgbClr val="000000"/>
                        </a:solidFill>
                        <a:effectLst/>
                        <a:latin typeface="Calibri"/>
                      </a:endParaRPr>
                    </a:p>
                  </a:txBody>
                  <a:tcPr marL="9525" marR="9525" marT="9525" marB="0" anchor="ctr"/>
                </a:tc>
                <a:tc hMerge="1">
                  <a:txBody>
                    <a:bodyPr/>
                    <a:lstStyle/>
                    <a:p>
                      <a:endParaRPr lang="en-US"/>
                    </a:p>
                  </a:txBody>
                  <a:tcPr/>
                </a:tc>
                <a:tc hMerge="1">
                  <a:txBody>
                    <a:bodyPr/>
                    <a:lstStyle/>
                    <a:p>
                      <a:endParaRPr lang="en-US"/>
                    </a:p>
                  </a:txBody>
                  <a:tcPr/>
                </a:tc>
              </a:tr>
              <a:tr h="363365">
                <a:tc>
                  <a:txBody>
                    <a:bodyPr/>
                    <a:lstStyle/>
                    <a:p>
                      <a:pPr algn="ctr" fontAlgn="b"/>
                      <a:r>
                        <a:rPr lang="en-US" sz="1600" u="none" strike="noStrike">
                          <a:effectLst/>
                        </a:rPr>
                        <a:t> </a:t>
                      </a:r>
                      <a:endParaRPr lang="en-US" sz="1600" b="0" i="0" u="none" strike="noStrike">
                        <a:solidFill>
                          <a:srgbClr val="000000"/>
                        </a:solidFill>
                        <a:effectLst/>
                        <a:latin typeface="Calibri"/>
                      </a:endParaRPr>
                    </a:p>
                  </a:txBody>
                  <a:tcPr marL="9525" marR="9525" marT="9525" marB="0" anchor="ctr"/>
                </a:tc>
                <a:tc>
                  <a:txBody>
                    <a:bodyPr/>
                    <a:lstStyle/>
                    <a:p>
                      <a:pPr algn="ctr" fontAlgn="b"/>
                      <a:r>
                        <a:rPr lang="en-US" sz="2000" b="1" u="sng" strike="noStrike" dirty="0" err="1">
                          <a:effectLst/>
                        </a:rPr>
                        <a:t>Sph</a:t>
                      </a:r>
                      <a:endParaRPr lang="en-US" sz="2000" b="1" i="0" u="sng" strike="noStrike" dirty="0">
                        <a:solidFill>
                          <a:srgbClr val="000000"/>
                        </a:solidFill>
                        <a:effectLst/>
                        <a:latin typeface="Calibri"/>
                      </a:endParaRPr>
                    </a:p>
                  </a:txBody>
                  <a:tcPr marL="9525" marR="9525" marT="9525" marB="0" anchor="ctr"/>
                </a:tc>
                <a:tc>
                  <a:txBody>
                    <a:bodyPr/>
                    <a:lstStyle/>
                    <a:p>
                      <a:pPr algn="ctr" fontAlgn="b"/>
                      <a:r>
                        <a:rPr lang="en-US" sz="2000" b="1" u="sng" strike="noStrike" dirty="0" err="1">
                          <a:effectLst/>
                        </a:rPr>
                        <a:t>Cyl</a:t>
                      </a:r>
                      <a:endParaRPr lang="en-US" sz="2000" b="1" i="0" u="sng" strike="noStrike" dirty="0">
                        <a:solidFill>
                          <a:srgbClr val="000000"/>
                        </a:solidFill>
                        <a:effectLst/>
                        <a:latin typeface="Calibri"/>
                      </a:endParaRPr>
                    </a:p>
                  </a:txBody>
                  <a:tcPr marL="9525" marR="9525" marT="9525" marB="0" anchor="ctr"/>
                </a:tc>
                <a:tc>
                  <a:txBody>
                    <a:bodyPr/>
                    <a:lstStyle/>
                    <a:p>
                      <a:pPr algn="ctr" fontAlgn="b"/>
                      <a:r>
                        <a:rPr lang="en-US" sz="2000" b="1" u="sng" strike="noStrike" dirty="0">
                          <a:effectLst/>
                        </a:rPr>
                        <a:t>Axis</a:t>
                      </a:r>
                      <a:endParaRPr lang="en-US" sz="2000" b="1" i="0" u="sng" strike="noStrike" dirty="0">
                        <a:solidFill>
                          <a:srgbClr val="000000"/>
                        </a:solidFill>
                        <a:effectLst/>
                        <a:latin typeface="Calibri"/>
                      </a:endParaRPr>
                    </a:p>
                  </a:txBody>
                  <a:tcPr marL="9525" marR="9525" marT="9525" marB="0" anchor="ctr"/>
                </a:tc>
                <a:tc>
                  <a:txBody>
                    <a:bodyPr/>
                    <a:lstStyle/>
                    <a:p>
                      <a:pPr algn="ctr" fontAlgn="b"/>
                      <a:r>
                        <a:rPr lang="en-US" sz="2000" b="1" u="sng" strike="noStrike" dirty="0">
                          <a:effectLst/>
                        </a:rPr>
                        <a:t>BCVA</a:t>
                      </a:r>
                      <a:endParaRPr lang="en-US" sz="2000" b="1" i="0" u="sng" strike="noStrike" dirty="0">
                        <a:solidFill>
                          <a:srgbClr val="000000"/>
                        </a:solidFill>
                        <a:effectLst/>
                        <a:latin typeface="Calibri"/>
                      </a:endParaRPr>
                    </a:p>
                  </a:txBody>
                  <a:tcPr marL="9525" marR="9525" marT="9525" marB="0" anchor="ctr"/>
                </a:tc>
              </a:tr>
              <a:tr h="339570">
                <a:tc>
                  <a:txBody>
                    <a:bodyPr/>
                    <a:lstStyle/>
                    <a:p>
                      <a:pPr algn="ctr" fontAlgn="b"/>
                      <a:r>
                        <a:rPr lang="en-US" sz="1600" u="none" strike="noStrike" dirty="0">
                          <a:effectLst/>
                        </a:rPr>
                        <a:t>Old Glasses</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u="none" strike="noStrike">
                          <a:effectLst/>
                        </a:rPr>
                        <a:t> </a:t>
                      </a:r>
                      <a:endParaRPr lang="en-US" sz="1600" b="0" i="0" u="none" strike="noStrike">
                        <a:solidFill>
                          <a:srgbClr val="000000"/>
                        </a:solidFill>
                        <a:effectLst/>
                        <a:latin typeface="Calibri"/>
                      </a:endParaRPr>
                    </a:p>
                  </a:txBody>
                  <a:tcPr marL="9525" marR="9525" marT="9525" marB="0" anchor="ctr"/>
                </a:tc>
                <a:tc>
                  <a:txBody>
                    <a:bodyPr/>
                    <a:lstStyle/>
                    <a:p>
                      <a:pPr algn="ctr" fontAlgn="b"/>
                      <a:r>
                        <a:rPr lang="en-US" sz="1600" u="none" strike="noStrike">
                          <a:effectLst/>
                        </a:rPr>
                        <a:t> </a:t>
                      </a:r>
                      <a:endParaRPr lang="en-US" sz="1600" b="0" i="0" u="none" strike="noStrike">
                        <a:solidFill>
                          <a:srgbClr val="000000"/>
                        </a:solidFill>
                        <a:effectLst/>
                        <a:latin typeface="Calibri"/>
                      </a:endParaRPr>
                    </a:p>
                  </a:txBody>
                  <a:tcPr marL="9525" marR="9525" marT="9525" marB="0" anchor="ctr"/>
                </a:tc>
                <a:tc>
                  <a:txBody>
                    <a:bodyPr/>
                    <a:lstStyle/>
                    <a:p>
                      <a:pPr algn="ctr" fontAlgn="b"/>
                      <a:r>
                        <a:rPr lang="en-US" sz="1600" u="none" strike="noStrike">
                          <a:effectLst/>
                        </a:rPr>
                        <a:t> </a:t>
                      </a:r>
                      <a:endParaRPr lang="en-US" sz="1600" b="0" i="0" u="none" strike="noStrike">
                        <a:solidFill>
                          <a:srgbClr val="000000"/>
                        </a:solidFill>
                        <a:effectLst/>
                        <a:latin typeface="Calibri"/>
                      </a:endParaRPr>
                    </a:p>
                  </a:txBody>
                  <a:tcPr marL="9525" marR="9525" marT="9525" marB="0" anchor="ctr"/>
                </a:tc>
                <a:tc>
                  <a:txBody>
                    <a:bodyPr/>
                    <a:lstStyle/>
                    <a:p>
                      <a:pPr algn="ctr" fontAlgn="b"/>
                      <a:r>
                        <a:rPr lang="en-US" sz="1600" u="none" strike="noStrike" dirty="0">
                          <a:effectLst/>
                        </a:rPr>
                        <a:t> </a:t>
                      </a:r>
                      <a:endParaRPr lang="en-US" sz="1600" b="0" i="0" u="none" strike="noStrike" dirty="0">
                        <a:solidFill>
                          <a:srgbClr val="000000"/>
                        </a:solidFill>
                        <a:effectLst/>
                        <a:latin typeface="Calibri"/>
                      </a:endParaRPr>
                    </a:p>
                  </a:txBody>
                  <a:tcPr marL="9525" marR="9525" marT="9525" marB="0" anchor="ctr"/>
                </a:tc>
              </a:tr>
              <a:tr h="358537">
                <a:tc>
                  <a:txBody>
                    <a:bodyPr/>
                    <a:lstStyle/>
                    <a:p>
                      <a:pPr algn="ctr" fontAlgn="b"/>
                      <a:r>
                        <a:rPr lang="en-US" sz="1600" u="none" strike="noStrike">
                          <a:effectLst/>
                        </a:rPr>
                        <a:t>Manifest Refra.</a:t>
                      </a:r>
                      <a:endParaRPr lang="en-US" sz="1600" b="0" i="0" u="none" strike="noStrike">
                        <a:solidFill>
                          <a:srgbClr val="000000"/>
                        </a:solidFill>
                        <a:effectLst/>
                        <a:latin typeface="Calibri"/>
                      </a:endParaRPr>
                    </a:p>
                  </a:txBody>
                  <a:tcPr marL="9525" marR="9525" marT="9525" marB="0" anchor="ctr"/>
                </a:tc>
                <a:tc>
                  <a:txBody>
                    <a:bodyPr/>
                    <a:lstStyle/>
                    <a:p>
                      <a:pPr algn="ctr" fontAlgn="b"/>
                      <a:r>
                        <a:rPr lang="en-US" sz="1600" u="none" strike="noStrike">
                          <a:effectLst/>
                        </a:rPr>
                        <a:t> </a:t>
                      </a:r>
                      <a:endParaRPr lang="en-US" sz="1600" b="0" i="0" u="none" strike="noStrike">
                        <a:solidFill>
                          <a:srgbClr val="000000"/>
                        </a:solidFill>
                        <a:effectLst/>
                        <a:latin typeface="Calibri"/>
                      </a:endParaRPr>
                    </a:p>
                  </a:txBody>
                  <a:tcPr marL="9525" marR="9525" marT="9525" marB="0" anchor="ctr"/>
                </a:tc>
                <a:tc>
                  <a:txBody>
                    <a:bodyPr/>
                    <a:lstStyle/>
                    <a:p>
                      <a:pPr algn="ctr" fontAlgn="b"/>
                      <a:r>
                        <a:rPr lang="en-US" sz="1600" u="none" strike="noStrike">
                          <a:effectLst/>
                        </a:rPr>
                        <a:t> </a:t>
                      </a:r>
                      <a:endParaRPr lang="en-US" sz="1600" b="0" i="0" u="none" strike="noStrike">
                        <a:solidFill>
                          <a:srgbClr val="000000"/>
                        </a:solidFill>
                        <a:effectLst/>
                        <a:latin typeface="Calibri"/>
                      </a:endParaRPr>
                    </a:p>
                  </a:txBody>
                  <a:tcPr marL="9525" marR="9525" marT="9525" marB="0" anchor="ctr"/>
                </a:tc>
                <a:tc>
                  <a:txBody>
                    <a:bodyPr/>
                    <a:lstStyle/>
                    <a:p>
                      <a:pPr algn="ctr" fontAlgn="b"/>
                      <a:r>
                        <a:rPr lang="en-US" sz="1600" u="none" strike="noStrike">
                          <a:effectLst/>
                        </a:rPr>
                        <a:t> </a:t>
                      </a:r>
                      <a:endParaRPr lang="en-US" sz="1600" b="0" i="0" u="none" strike="noStrike">
                        <a:solidFill>
                          <a:srgbClr val="000000"/>
                        </a:solidFill>
                        <a:effectLst/>
                        <a:latin typeface="Calibri"/>
                      </a:endParaRPr>
                    </a:p>
                  </a:txBody>
                  <a:tcPr marL="9525" marR="9525" marT="9525" marB="0" anchor="ctr"/>
                </a:tc>
                <a:tc>
                  <a:txBody>
                    <a:bodyPr/>
                    <a:lstStyle/>
                    <a:p>
                      <a:pPr algn="ctr" fontAlgn="b"/>
                      <a:r>
                        <a:rPr lang="en-US" sz="1600" u="none" strike="noStrike">
                          <a:effectLst/>
                        </a:rPr>
                        <a:t> </a:t>
                      </a:r>
                      <a:endParaRPr lang="en-US" sz="1600" b="0" i="0" u="none" strike="noStrike">
                        <a:solidFill>
                          <a:srgbClr val="000000"/>
                        </a:solidFill>
                        <a:effectLst/>
                        <a:latin typeface="Calibri"/>
                      </a:endParaRPr>
                    </a:p>
                  </a:txBody>
                  <a:tcPr marL="9525" marR="9525" marT="9525" marB="0" anchor="ctr"/>
                </a:tc>
              </a:tr>
              <a:tr h="356549">
                <a:tc>
                  <a:txBody>
                    <a:bodyPr/>
                    <a:lstStyle/>
                    <a:p>
                      <a:pPr algn="ctr" fontAlgn="b"/>
                      <a:r>
                        <a:rPr lang="en-US" sz="1600" u="none" strike="noStrike" dirty="0" err="1">
                          <a:effectLst/>
                        </a:rPr>
                        <a:t>Cyclo</a:t>
                      </a:r>
                      <a:r>
                        <a:rPr lang="en-US" sz="1600" u="none" strike="noStrike" dirty="0">
                          <a:effectLst/>
                        </a:rPr>
                        <a:t>. </a:t>
                      </a:r>
                      <a:r>
                        <a:rPr lang="en-US" sz="1600" u="none" strike="noStrike" dirty="0" err="1">
                          <a:effectLst/>
                        </a:rPr>
                        <a:t>Refra</a:t>
                      </a:r>
                      <a:r>
                        <a:rPr lang="en-US" sz="1600" u="none" strike="noStrike" dirty="0">
                          <a:effectLst/>
                        </a:rPr>
                        <a:t>.</a:t>
                      </a:r>
                      <a:endParaRPr lang="en-US" sz="1600" b="0" i="0" u="none" strike="noStrike" dirty="0">
                        <a:solidFill>
                          <a:srgbClr val="000000"/>
                        </a:solidFill>
                        <a:effectLst/>
                        <a:latin typeface="Calibri"/>
                      </a:endParaRPr>
                    </a:p>
                  </a:txBody>
                  <a:tcPr marL="9525" marR="9525" marT="9525" marB="0" anchor="ctr"/>
                </a:tc>
                <a:tc>
                  <a:txBody>
                    <a:bodyPr/>
                    <a:lstStyle/>
                    <a:p>
                      <a:pPr algn="ctr" fontAlgn="b"/>
                      <a:r>
                        <a:rPr lang="en-US" sz="1600" u="none" strike="noStrike">
                          <a:effectLst/>
                        </a:rPr>
                        <a:t> </a:t>
                      </a:r>
                      <a:endParaRPr lang="en-US" sz="1600" b="0" i="0" u="none" strike="noStrike">
                        <a:solidFill>
                          <a:srgbClr val="000000"/>
                        </a:solidFill>
                        <a:effectLst/>
                        <a:latin typeface="Calibri"/>
                      </a:endParaRPr>
                    </a:p>
                  </a:txBody>
                  <a:tcPr marL="9525" marR="9525" marT="9525" marB="0" anchor="ctr"/>
                </a:tc>
                <a:tc>
                  <a:txBody>
                    <a:bodyPr/>
                    <a:lstStyle/>
                    <a:p>
                      <a:pPr algn="ctr" fontAlgn="b"/>
                      <a:r>
                        <a:rPr lang="en-US" sz="1600" u="none" strike="noStrike">
                          <a:effectLst/>
                        </a:rPr>
                        <a:t> </a:t>
                      </a:r>
                      <a:endParaRPr lang="en-US" sz="1600" b="0" i="0" u="none" strike="noStrike">
                        <a:solidFill>
                          <a:srgbClr val="000000"/>
                        </a:solidFill>
                        <a:effectLst/>
                        <a:latin typeface="Calibri"/>
                      </a:endParaRPr>
                    </a:p>
                  </a:txBody>
                  <a:tcPr marL="9525" marR="9525" marT="9525" marB="0" anchor="ctr"/>
                </a:tc>
                <a:tc>
                  <a:txBody>
                    <a:bodyPr/>
                    <a:lstStyle/>
                    <a:p>
                      <a:pPr algn="ctr" fontAlgn="b"/>
                      <a:r>
                        <a:rPr lang="en-US" sz="1600" u="none" strike="noStrike">
                          <a:effectLst/>
                        </a:rPr>
                        <a:t> </a:t>
                      </a:r>
                      <a:endParaRPr lang="en-US" sz="1600" b="0" i="0" u="none" strike="noStrike">
                        <a:solidFill>
                          <a:srgbClr val="000000"/>
                        </a:solidFill>
                        <a:effectLst/>
                        <a:latin typeface="Calibri"/>
                      </a:endParaRPr>
                    </a:p>
                  </a:txBody>
                  <a:tcPr marL="9525" marR="9525" marT="9525" marB="0" anchor="ctr"/>
                </a:tc>
                <a:tc>
                  <a:txBody>
                    <a:bodyPr/>
                    <a:lstStyle/>
                    <a:p>
                      <a:pPr algn="ctr" fontAlgn="b"/>
                      <a:r>
                        <a:rPr lang="en-US" sz="1600" u="none" strike="noStrike" dirty="0">
                          <a:effectLst/>
                        </a:rPr>
                        <a:t> </a:t>
                      </a:r>
                      <a:endParaRPr lang="en-US" sz="1600" b="0" i="0" u="none" strike="noStrike" dirty="0">
                        <a:solidFill>
                          <a:srgbClr val="000000"/>
                        </a:solidFill>
                        <a:effectLst/>
                        <a:latin typeface="Calibri"/>
                      </a:endParaRPr>
                    </a:p>
                  </a:txBody>
                  <a:tcPr marL="9525" marR="9525" marT="9525" marB="0" anchor="ct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839658115"/>
              </p:ext>
            </p:extLst>
          </p:nvPr>
        </p:nvGraphicFramePr>
        <p:xfrm>
          <a:off x="1752600" y="5257800"/>
          <a:ext cx="3048000" cy="1066799"/>
        </p:xfrm>
        <a:graphic>
          <a:graphicData uri="http://schemas.openxmlformats.org/drawingml/2006/table">
            <a:tbl>
              <a:tblPr>
                <a:tableStyleId>{5C22544A-7EE6-4342-B048-85BDC9FD1C3A}</a:tableStyleId>
              </a:tblPr>
              <a:tblGrid>
                <a:gridCol w="1879905"/>
                <a:gridCol w="1168095"/>
              </a:tblGrid>
              <a:tr h="361335">
                <a:tc>
                  <a:txBody>
                    <a:bodyPr/>
                    <a:lstStyle/>
                    <a:p>
                      <a:pPr algn="ctr" fontAlgn="b"/>
                      <a:r>
                        <a:rPr lang="en-US" sz="2000" b="1" u="sng" strike="noStrike" dirty="0">
                          <a:effectLst/>
                        </a:rPr>
                        <a:t>Pupil Size</a:t>
                      </a:r>
                      <a:endParaRPr lang="en-US" sz="2000" b="1" i="0" u="sng" strike="noStrike" dirty="0">
                        <a:solidFill>
                          <a:srgbClr val="000000"/>
                        </a:solidFill>
                        <a:effectLst/>
                        <a:latin typeface="Calibri"/>
                      </a:endParaRPr>
                    </a:p>
                  </a:txBody>
                  <a:tcPr marL="9525" marR="9525" marT="9525" marB="0" anchor="ctr"/>
                </a:tc>
                <a:tc>
                  <a:txBody>
                    <a:bodyPr/>
                    <a:lstStyle/>
                    <a:p>
                      <a:pPr algn="ctr" fontAlgn="b"/>
                      <a:r>
                        <a:rPr lang="en-US" sz="2000" b="1" u="sng" strike="noStrike" dirty="0">
                          <a:effectLst/>
                        </a:rPr>
                        <a:t>mm</a:t>
                      </a:r>
                      <a:endParaRPr lang="en-US" sz="2000" b="1" i="0" u="sng" strike="noStrike" dirty="0">
                        <a:solidFill>
                          <a:srgbClr val="000000"/>
                        </a:solidFill>
                        <a:effectLst/>
                        <a:latin typeface="Calibri"/>
                      </a:endParaRPr>
                    </a:p>
                  </a:txBody>
                  <a:tcPr marL="9525" marR="9525" marT="9525" marB="0" anchor="ctr"/>
                </a:tc>
              </a:tr>
              <a:tr h="344129">
                <a:tc>
                  <a:txBody>
                    <a:bodyPr/>
                    <a:lstStyle/>
                    <a:p>
                      <a:pPr algn="ctr" fontAlgn="b"/>
                      <a:r>
                        <a:rPr lang="en-US" sz="1600" u="none" strike="noStrike">
                          <a:effectLst/>
                        </a:rPr>
                        <a:t>Photopic</a:t>
                      </a:r>
                      <a:endParaRPr lang="en-US" sz="1600" b="0" i="0" u="none" strike="noStrike">
                        <a:solidFill>
                          <a:srgbClr val="000000"/>
                        </a:solidFill>
                        <a:effectLst/>
                        <a:latin typeface="Calibri"/>
                      </a:endParaRPr>
                    </a:p>
                  </a:txBody>
                  <a:tcPr marL="9525" marR="9525" marT="9525" marB="0" anchor="ctr"/>
                </a:tc>
                <a:tc>
                  <a:txBody>
                    <a:bodyPr/>
                    <a:lstStyle/>
                    <a:p>
                      <a:pPr algn="ctr" fontAlgn="b"/>
                      <a:r>
                        <a:rPr lang="en-US" sz="1600" u="none" strike="noStrike" dirty="0">
                          <a:effectLst/>
                        </a:rPr>
                        <a:t> </a:t>
                      </a:r>
                      <a:endParaRPr lang="en-US" sz="1600" b="0" i="0" u="none" strike="noStrike" dirty="0">
                        <a:solidFill>
                          <a:srgbClr val="000000"/>
                        </a:solidFill>
                        <a:effectLst/>
                        <a:latin typeface="Calibri"/>
                      </a:endParaRPr>
                    </a:p>
                  </a:txBody>
                  <a:tcPr marL="9525" marR="9525" marT="9525" marB="0" anchor="ctr"/>
                </a:tc>
              </a:tr>
              <a:tr h="361335">
                <a:tc>
                  <a:txBody>
                    <a:bodyPr/>
                    <a:lstStyle/>
                    <a:p>
                      <a:pPr algn="ctr" fontAlgn="b"/>
                      <a:r>
                        <a:rPr lang="en-US" sz="1600" u="none" strike="noStrike">
                          <a:effectLst/>
                        </a:rPr>
                        <a:t>Scotopic</a:t>
                      </a:r>
                      <a:endParaRPr lang="en-US" sz="1600" b="0" i="0" u="none" strike="noStrike">
                        <a:solidFill>
                          <a:srgbClr val="000000"/>
                        </a:solidFill>
                        <a:effectLst/>
                        <a:latin typeface="Calibri"/>
                      </a:endParaRPr>
                    </a:p>
                  </a:txBody>
                  <a:tcPr marL="9525" marR="9525" marT="9525" marB="0" anchor="ctr"/>
                </a:tc>
                <a:tc>
                  <a:txBody>
                    <a:bodyPr/>
                    <a:lstStyle/>
                    <a:p>
                      <a:pPr algn="ctr" fontAlgn="b"/>
                      <a:r>
                        <a:rPr lang="en-US" sz="1600" u="none" strike="noStrike" dirty="0">
                          <a:effectLst/>
                        </a:rPr>
                        <a:t> </a:t>
                      </a:r>
                      <a:endParaRPr lang="en-US" sz="1600" b="0" i="0" u="none" strike="noStrike" dirty="0">
                        <a:solidFill>
                          <a:srgbClr val="000000"/>
                        </a:solidFill>
                        <a:effectLst/>
                        <a:latin typeface="Calibri"/>
                      </a:endParaRPr>
                    </a:p>
                  </a:txBody>
                  <a:tcPr marL="9525" marR="9525" marT="9525" marB="0" anchor="ct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985468858"/>
              </p:ext>
            </p:extLst>
          </p:nvPr>
        </p:nvGraphicFramePr>
        <p:xfrm>
          <a:off x="5105400" y="5257800"/>
          <a:ext cx="1879905" cy="1066799"/>
        </p:xfrm>
        <a:graphic>
          <a:graphicData uri="http://schemas.openxmlformats.org/drawingml/2006/table">
            <a:tbl>
              <a:tblPr>
                <a:tableStyleId>{5C22544A-7EE6-4342-B048-85BDC9FD1C3A}</a:tableStyleId>
              </a:tblPr>
              <a:tblGrid>
                <a:gridCol w="1879905"/>
              </a:tblGrid>
              <a:tr h="361335">
                <a:tc>
                  <a:txBody>
                    <a:bodyPr/>
                    <a:lstStyle/>
                    <a:p>
                      <a:pPr algn="ctr" fontAlgn="b"/>
                      <a:r>
                        <a:rPr lang="en-US" sz="2000" b="1" u="sng" strike="noStrike" dirty="0" smtClean="0">
                          <a:effectLst/>
                        </a:rPr>
                        <a:t>Dominant Eye</a:t>
                      </a:r>
                      <a:endParaRPr lang="en-US" sz="2000" b="1" i="0" u="sng" strike="noStrike" dirty="0">
                        <a:solidFill>
                          <a:srgbClr val="000000"/>
                        </a:solidFill>
                        <a:effectLst/>
                        <a:latin typeface="Calibri"/>
                      </a:endParaRPr>
                    </a:p>
                  </a:txBody>
                  <a:tcPr marL="9525" marR="9525" marT="9525" marB="0" anchor="ctr"/>
                </a:tc>
              </a:tr>
              <a:tr h="344129">
                <a:tc>
                  <a:txBody>
                    <a:bodyPr/>
                    <a:lstStyle/>
                    <a:p>
                      <a:pPr algn="ctr" fontAlgn="b"/>
                      <a:r>
                        <a:rPr lang="en-US" sz="1600" u="none" strike="noStrike" dirty="0" smtClean="0">
                          <a:effectLst/>
                        </a:rPr>
                        <a:t>RE</a:t>
                      </a:r>
                      <a:endParaRPr lang="en-US" sz="1600" b="0" i="0" u="none" strike="noStrike" dirty="0">
                        <a:solidFill>
                          <a:srgbClr val="000000"/>
                        </a:solidFill>
                        <a:effectLst/>
                        <a:latin typeface="Calibri"/>
                      </a:endParaRPr>
                    </a:p>
                  </a:txBody>
                  <a:tcPr marL="9525" marR="9525" marT="9525" marB="0" anchor="ctr"/>
                </a:tc>
              </a:tr>
              <a:tr h="361335">
                <a:tc>
                  <a:txBody>
                    <a:bodyPr/>
                    <a:lstStyle/>
                    <a:p>
                      <a:pPr algn="ctr" fontAlgn="b"/>
                      <a:r>
                        <a:rPr lang="en-US" sz="1600" u="none" strike="noStrike" dirty="0" smtClean="0">
                          <a:effectLst/>
                        </a:rPr>
                        <a:t>LE</a:t>
                      </a:r>
                      <a:endParaRPr lang="en-US" sz="1600" b="0" i="0" u="none" strike="noStrike" dirty="0">
                        <a:solidFill>
                          <a:srgbClr val="000000"/>
                        </a:solidFill>
                        <a:effectLst/>
                        <a:latin typeface="Calibri"/>
                      </a:endParaRPr>
                    </a:p>
                  </a:txBody>
                  <a:tcPr marL="9525" marR="9525" marT="9525" marB="0" anchor="ctr"/>
                </a:tc>
              </a:tr>
            </a:tbl>
          </a:graphicData>
        </a:graphic>
      </p:graphicFrame>
    </p:spTree>
    <p:extLst>
      <p:ext uri="{BB962C8B-B14F-4D97-AF65-F5344CB8AC3E}">
        <p14:creationId xmlns:p14="http://schemas.microsoft.com/office/powerpoint/2010/main" val="788717692"/>
      </p:ext>
    </p:extLst>
  </p:cSld>
  <p:clrMapOvr>
    <a:masterClrMapping/>
  </p:clrMapOvr>
  <p:transition spd="med">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525780" indent="-457200"/>
            <a:r>
              <a:rPr lang="en-US" dirty="0" smtClean="0"/>
              <a:t>2 - Corneal Topography</a:t>
            </a:r>
            <a:endParaRPr lang="en-US" dirty="0">
              <a:solidFill>
                <a:schemeClr val="bg1">
                  <a:lumMod val="75000"/>
                </a:schemeClr>
              </a:solidFill>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96919" y="2212975"/>
            <a:ext cx="4469174" cy="3730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 contrast="10000"/>
                    </a14:imgEffect>
                  </a14:imgLayer>
                </a14:imgProps>
              </a:ext>
              <a:ext uri="{28A0092B-C50C-407E-A947-70E740481C1C}">
                <a14:useLocalDpi xmlns:a14="http://schemas.microsoft.com/office/drawing/2010/main" val="0"/>
              </a:ext>
            </a:extLst>
          </a:blip>
          <a:srcRect/>
          <a:stretch>
            <a:fillRect/>
          </a:stretch>
        </p:blipFill>
        <p:spPr bwMode="auto">
          <a:xfrm rot="5400000">
            <a:off x="1881712" y="-355828"/>
            <a:ext cx="5414474" cy="7806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8590070"/>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209800"/>
            <a:ext cx="708030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1043490" y="1027664"/>
            <a:ext cx="7024744" cy="1143000"/>
          </a:xfrm>
        </p:spPr>
        <p:txBody>
          <a:bodyPr>
            <a:normAutofit fontScale="90000"/>
          </a:bodyPr>
          <a:lstStyle/>
          <a:p>
            <a:pPr algn="ctr"/>
            <a:r>
              <a:rPr lang="en-US" dirty="0"/>
              <a:t>Tomographic Shape Patterns Characterizing Irregularity</a:t>
            </a:r>
          </a:p>
        </p:txBody>
      </p:sp>
    </p:spTree>
    <p:extLst>
      <p:ext uri="{BB962C8B-B14F-4D97-AF65-F5344CB8AC3E}">
        <p14:creationId xmlns:p14="http://schemas.microsoft.com/office/powerpoint/2010/main" val="2201505379"/>
      </p:ext>
    </p:extLst>
  </p:cSld>
  <p:clrMapOvr>
    <a:masterClrMapping/>
  </p:clrMapOvr>
  <p:transition spd="med">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Tomographic Shape Patterns Characterizing Irregularity</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66825"/>
            <a:ext cx="270510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319213"/>
            <a:ext cx="2647950" cy="260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271712"/>
            <a:ext cx="2638425"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7177" y="4248150"/>
            <a:ext cx="2638425"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0100" y="4176712"/>
            <a:ext cx="2705100"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3204" y="304800"/>
            <a:ext cx="2647950" cy="260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319087"/>
            <a:ext cx="2638425"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1838" y="2124075"/>
            <a:ext cx="2600325"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8192036"/>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anim calcmode="lin" valueType="num">
                                      <p:cBhvr>
                                        <p:cTn id="8" dur="1000" fill="hold"/>
                                        <p:tgtEl>
                                          <p:spTgt spid="3075"/>
                                        </p:tgtEl>
                                        <p:attrNameLst>
                                          <p:attrName>ppt_x</p:attrName>
                                        </p:attrNameLst>
                                      </p:cBhvr>
                                      <p:tavLst>
                                        <p:tav tm="0">
                                          <p:val>
                                            <p:strVal val="#ppt_x"/>
                                          </p:val>
                                        </p:tav>
                                        <p:tav tm="100000">
                                          <p:val>
                                            <p:strVal val="#ppt_x"/>
                                          </p:val>
                                        </p:tav>
                                      </p:tavLst>
                                    </p:anim>
                                    <p:anim calcmode="lin" valueType="num">
                                      <p:cBhvr>
                                        <p:cTn id="9" dur="1000" fill="hold"/>
                                        <p:tgtEl>
                                          <p:spTgt spid="307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fade">
                                      <p:cBhvr>
                                        <p:cTn id="13" dur="1000"/>
                                        <p:tgtEl>
                                          <p:spTgt spid="3076"/>
                                        </p:tgtEl>
                                      </p:cBhvr>
                                    </p:animEffect>
                                    <p:anim calcmode="lin" valueType="num">
                                      <p:cBhvr>
                                        <p:cTn id="14" dur="1000" fill="hold"/>
                                        <p:tgtEl>
                                          <p:spTgt spid="3076"/>
                                        </p:tgtEl>
                                        <p:attrNameLst>
                                          <p:attrName>ppt_x</p:attrName>
                                        </p:attrNameLst>
                                      </p:cBhvr>
                                      <p:tavLst>
                                        <p:tav tm="0">
                                          <p:val>
                                            <p:strVal val="#ppt_x"/>
                                          </p:val>
                                        </p:tav>
                                        <p:tav tm="100000">
                                          <p:val>
                                            <p:strVal val="#ppt_x"/>
                                          </p:val>
                                        </p:tav>
                                      </p:tavLst>
                                    </p:anim>
                                    <p:anim calcmode="lin" valueType="num">
                                      <p:cBhvr>
                                        <p:cTn id="15" dur="1000" fill="hold"/>
                                        <p:tgtEl>
                                          <p:spTgt spid="307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077"/>
                                        </p:tgtEl>
                                        <p:attrNameLst>
                                          <p:attrName>style.visibility</p:attrName>
                                        </p:attrNameLst>
                                      </p:cBhvr>
                                      <p:to>
                                        <p:strVal val="visible"/>
                                      </p:to>
                                    </p:set>
                                    <p:animEffect transition="in" filter="fade">
                                      <p:cBhvr>
                                        <p:cTn id="19" dur="1000"/>
                                        <p:tgtEl>
                                          <p:spTgt spid="3077"/>
                                        </p:tgtEl>
                                      </p:cBhvr>
                                    </p:animEffect>
                                    <p:anim calcmode="lin" valueType="num">
                                      <p:cBhvr>
                                        <p:cTn id="20" dur="1000" fill="hold"/>
                                        <p:tgtEl>
                                          <p:spTgt spid="3077"/>
                                        </p:tgtEl>
                                        <p:attrNameLst>
                                          <p:attrName>ppt_x</p:attrName>
                                        </p:attrNameLst>
                                      </p:cBhvr>
                                      <p:tavLst>
                                        <p:tav tm="0">
                                          <p:val>
                                            <p:strVal val="#ppt_x"/>
                                          </p:val>
                                        </p:tav>
                                        <p:tav tm="100000">
                                          <p:val>
                                            <p:strVal val="#ppt_x"/>
                                          </p:val>
                                        </p:tav>
                                      </p:tavLst>
                                    </p:anim>
                                    <p:anim calcmode="lin" valueType="num">
                                      <p:cBhvr>
                                        <p:cTn id="21" dur="1000" fill="hold"/>
                                        <p:tgtEl>
                                          <p:spTgt spid="307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078"/>
                                        </p:tgtEl>
                                        <p:attrNameLst>
                                          <p:attrName>style.visibility</p:attrName>
                                        </p:attrNameLst>
                                      </p:cBhvr>
                                      <p:to>
                                        <p:strVal val="visible"/>
                                      </p:to>
                                    </p:set>
                                    <p:animEffect transition="in" filter="fade">
                                      <p:cBhvr>
                                        <p:cTn id="25" dur="1000"/>
                                        <p:tgtEl>
                                          <p:spTgt spid="3078"/>
                                        </p:tgtEl>
                                      </p:cBhvr>
                                    </p:animEffect>
                                    <p:anim calcmode="lin" valueType="num">
                                      <p:cBhvr>
                                        <p:cTn id="26" dur="1000" fill="hold"/>
                                        <p:tgtEl>
                                          <p:spTgt spid="3078"/>
                                        </p:tgtEl>
                                        <p:attrNameLst>
                                          <p:attrName>ppt_x</p:attrName>
                                        </p:attrNameLst>
                                      </p:cBhvr>
                                      <p:tavLst>
                                        <p:tav tm="0">
                                          <p:val>
                                            <p:strVal val="#ppt_x"/>
                                          </p:val>
                                        </p:tav>
                                        <p:tav tm="100000">
                                          <p:val>
                                            <p:strVal val="#ppt_x"/>
                                          </p:val>
                                        </p:tav>
                                      </p:tavLst>
                                    </p:anim>
                                    <p:anim calcmode="lin" valueType="num">
                                      <p:cBhvr>
                                        <p:cTn id="27" dur="1000" fill="hold"/>
                                        <p:tgtEl>
                                          <p:spTgt spid="307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3079"/>
                                        </p:tgtEl>
                                        <p:attrNameLst>
                                          <p:attrName>style.visibility</p:attrName>
                                        </p:attrNameLst>
                                      </p:cBhvr>
                                      <p:to>
                                        <p:strVal val="visible"/>
                                      </p:to>
                                    </p:set>
                                    <p:animEffect transition="in" filter="fade">
                                      <p:cBhvr>
                                        <p:cTn id="31" dur="1000"/>
                                        <p:tgtEl>
                                          <p:spTgt spid="3079"/>
                                        </p:tgtEl>
                                      </p:cBhvr>
                                    </p:animEffect>
                                    <p:anim calcmode="lin" valueType="num">
                                      <p:cBhvr>
                                        <p:cTn id="32" dur="1000" fill="hold"/>
                                        <p:tgtEl>
                                          <p:spTgt spid="3079"/>
                                        </p:tgtEl>
                                        <p:attrNameLst>
                                          <p:attrName>ppt_x</p:attrName>
                                        </p:attrNameLst>
                                      </p:cBhvr>
                                      <p:tavLst>
                                        <p:tav tm="0">
                                          <p:val>
                                            <p:strVal val="#ppt_x"/>
                                          </p:val>
                                        </p:tav>
                                        <p:tav tm="100000">
                                          <p:val>
                                            <p:strVal val="#ppt_x"/>
                                          </p:val>
                                        </p:tav>
                                      </p:tavLst>
                                    </p:anim>
                                    <p:anim calcmode="lin" valueType="num">
                                      <p:cBhvr>
                                        <p:cTn id="33" dur="1000" fill="hold"/>
                                        <p:tgtEl>
                                          <p:spTgt spid="3079"/>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3080"/>
                                        </p:tgtEl>
                                        <p:attrNameLst>
                                          <p:attrName>style.visibility</p:attrName>
                                        </p:attrNameLst>
                                      </p:cBhvr>
                                      <p:to>
                                        <p:strVal val="visible"/>
                                      </p:to>
                                    </p:set>
                                    <p:animEffect transition="in" filter="fade">
                                      <p:cBhvr>
                                        <p:cTn id="37" dur="1000"/>
                                        <p:tgtEl>
                                          <p:spTgt spid="3080"/>
                                        </p:tgtEl>
                                      </p:cBhvr>
                                    </p:animEffect>
                                    <p:anim calcmode="lin" valueType="num">
                                      <p:cBhvr>
                                        <p:cTn id="38" dur="1000" fill="hold"/>
                                        <p:tgtEl>
                                          <p:spTgt spid="3080"/>
                                        </p:tgtEl>
                                        <p:attrNameLst>
                                          <p:attrName>ppt_x</p:attrName>
                                        </p:attrNameLst>
                                      </p:cBhvr>
                                      <p:tavLst>
                                        <p:tav tm="0">
                                          <p:val>
                                            <p:strVal val="#ppt_x"/>
                                          </p:val>
                                        </p:tav>
                                        <p:tav tm="100000">
                                          <p:val>
                                            <p:strVal val="#ppt_x"/>
                                          </p:val>
                                        </p:tav>
                                      </p:tavLst>
                                    </p:anim>
                                    <p:anim calcmode="lin" valueType="num">
                                      <p:cBhvr>
                                        <p:cTn id="39"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081"/>
                                        </p:tgtEl>
                                        <p:attrNameLst>
                                          <p:attrName>style.visibility</p:attrName>
                                        </p:attrNameLst>
                                      </p:cBhvr>
                                      <p:to>
                                        <p:strVal val="visible"/>
                                      </p:to>
                                    </p:set>
                                    <p:animEffect transition="in" filter="fade">
                                      <p:cBhvr>
                                        <p:cTn id="44" dur="1000"/>
                                        <p:tgtEl>
                                          <p:spTgt spid="3081"/>
                                        </p:tgtEl>
                                      </p:cBhvr>
                                    </p:animEffect>
                                    <p:anim calcmode="lin" valueType="num">
                                      <p:cBhvr>
                                        <p:cTn id="45" dur="1000" fill="hold"/>
                                        <p:tgtEl>
                                          <p:spTgt spid="3081"/>
                                        </p:tgtEl>
                                        <p:attrNameLst>
                                          <p:attrName>ppt_x</p:attrName>
                                        </p:attrNameLst>
                                      </p:cBhvr>
                                      <p:tavLst>
                                        <p:tav tm="0">
                                          <p:val>
                                            <p:strVal val="#ppt_x"/>
                                          </p:val>
                                        </p:tav>
                                        <p:tav tm="100000">
                                          <p:val>
                                            <p:strVal val="#ppt_x"/>
                                          </p:val>
                                        </p:tav>
                                      </p:tavLst>
                                    </p:anim>
                                    <p:anim calcmode="lin" valueType="num">
                                      <p:cBhvr>
                                        <p:cTn id="46" dur="1000" fill="hold"/>
                                        <p:tgtEl>
                                          <p:spTgt spid="30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100" y="3465731"/>
            <a:ext cx="3276600" cy="1872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smtClean="0"/>
              <a:t>3 – Post-op K-reading </a:t>
            </a:r>
            <a:br>
              <a:rPr lang="en-US" dirty="0" smtClean="0"/>
            </a:br>
            <a:r>
              <a:rPr lang="en-US" sz="2400" dirty="0" smtClean="0">
                <a:solidFill>
                  <a:schemeClr val="bg1">
                    <a:lumMod val="75000"/>
                  </a:schemeClr>
                </a:solidFill>
              </a:rPr>
              <a:t>( </a:t>
            </a:r>
            <a:r>
              <a:rPr lang="en-US" sz="2400" dirty="0">
                <a:solidFill>
                  <a:schemeClr val="bg1">
                    <a:lumMod val="75000"/>
                  </a:schemeClr>
                </a:solidFill>
              </a:rPr>
              <a:t>K &lt; 40 or K &gt; </a:t>
            </a:r>
            <a:r>
              <a:rPr lang="en-US" sz="2400" dirty="0" smtClean="0">
                <a:solidFill>
                  <a:schemeClr val="bg1">
                    <a:lumMod val="75000"/>
                  </a:schemeClr>
                </a:solidFill>
              </a:rPr>
              <a:t>46 )</a:t>
            </a:r>
            <a:r>
              <a:rPr lang="en-US" sz="2400" dirty="0" smtClean="0">
                <a:solidFill>
                  <a:schemeClr val="bg1">
                    <a:lumMod val="75000"/>
                  </a:schemeClr>
                </a:solidFill>
                <a:sym typeface="Wingdings" pitchFamily="2" charset="2"/>
              </a:rPr>
              <a:t> </a:t>
            </a:r>
            <a:r>
              <a:rPr lang="en-US" sz="2400" dirty="0">
                <a:solidFill>
                  <a:schemeClr val="bg1">
                    <a:lumMod val="75000"/>
                  </a:schemeClr>
                </a:solidFill>
                <a:sym typeface="Wingdings" pitchFamily="2" charset="2"/>
              </a:rPr>
              <a:t>PRK</a:t>
            </a:r>
            <a:r>
              <a:rPr lang="en-US" sz="2700" dirty="0">
                <a:solidFill>
                  <a:schemeClr val="bg1">
                    <a:lumMod val="75000"/>
                  </a:schemeClr>
                </a:solidFill>
                <a:sym typeface="Wingdings" pitchFamily="2" charset="2"/>
              </a:rPr>
              <a:t> </a:t>
            </a:r>
            <a:endParaRPr lang="en-US" dirty="0"/>
          </a:p>
        </p:txBody>
      </p:sp>
      <p:sp>
        <p:nvSpPr>
          <p:cNvPr id="3" name="Content Placeholder 2"/>
          <p:cNvSpPr>
            <a:spLocks noGrp="1"/>
          </p:cNvSpPr>
          <p:nvPr>
            <p:ph idx="1"/>
          </p:nvPr>
        </p:nvSpPr>
        <p:spPr>
          <a:xfrm>
            <a:off x="1043492" y="2514600"/>
            <a:ext cx="6777317" cy="3886200"/>
          </a:xfrm>
        </p:spPr>
        <p:txBody>
          <a:bodyPr/>
          <a:lstStyle/>
          <a:p>
            <a:r>
              <a:rPr lang="en-US" dirty="0" smtClean="0"/>
              <a:t>Myopia</a:t>
            </a:r>
          </a:p>
          <a:p>
            <a:pPr marL="68580" indent="0">
              <a:buNone/>
            </a:pPr>
            <a:r>
              <a:rPr lang="en-US" dirty="0"/>
              <a:t>	</a:t>
            </a:r>
            <a:r>
              <a:rPr lang="en-US" dirty="0" smtClean="0"/>
              <a:t>flattest K – ( 0.75D x Power )</a:t>
            </a:r>
          </a:p>
          <a:p>
            <a:pPr marL="68580" indent="0">
              <a:buNone/>
            </a:pPr>
            <a:r>
              <a:rPr lang="en-US" dirty="0"/>
              <a:t>	</a:t>
            </a:r>
            <a:r>
              <a:rPr lang="en-US" dirty="0" smtClean="0"/>
              <a:t>not less than &lt; 34 D</a:t>
            </a:r>
          </a:p>
          <a:p>
            <a:pPr marL="68580" indent="0">
              <a:buNone/>
            </a:pPr>
            <a:endParaRPr lang="en-US" dirty="0"/>
          </a:p>
          <a:p>
            <a:pPr marL="68580" indent="0">
              <a:buNone/>
            </a:pPr>
            <a:endParaRPr lang="en-US" dirty="0" smtClean="0"/>
          </a:p>
          <a:p>
            <a:r>
              <a:rPr lang="en-US" dirty="0" smtClean="0"/>
              <a:t>Hyperopia / Presbyopia </a:t>
            </a:r>
          </a:p>
          <a:p>
            <a:pPr marL="68580" indent="0">
              <a:buNone/>
            </a:pPr>
            <a:r>
              <a:rPr lang="en-US" dirty="0"/>
              <a:t>	</a:t>
            </a:r>
            <a:r>
              <a:rPr lang="en-US" dirty="0" smtClean="0"/>
              <a:t>steepest K + (1.ooD x Power)</a:t>
            </a:r>
          </a:p>
          <a:p>
            <a:pPr marL="68580" indent="0">
              <a:buNone/>
            </a:pPr>
            <a:r>
              <a:rPr lang="en-US" dirty="0"/>
              <a:t>	</a:t>
            </a:r>
            <a:r>
              <a:rPr lang="en-US" dirty="0" smtClean="0"/>
              <a:t>not more than &gt; 48 D </a:t>
            </a:r>
          </a:p>
        </p:txBody>
      </p:sp>
      <p:sp>
        <p:nvSpPr>
          <p:cNvPr id="4" name="Rectangle 3"/>
          <p:cNvSpPr/>
          <p:nvPr/>
        </p:nvSpPr>
        <p:spPr>
          <a:xfrm>
            <a:off x="5105400" y="2819400"/>
            <a:ext cx="4572000" cy="646331"/>
          </a:xfrm>
          <a:prstGeom prst="rect">
            <a:avLst/>
          </a:prstGeom>
        </p:spPr>
        <p:txBody>
          <a:bodyPr>
            <a:spAutoFit/>
          </a:bodyPr>
          <a:lstStyle/>
          <a:p>
            <a:pPr algn="ctr"/>
            <a:r>
              <a:rPr lang="en-US" dirty="0">
                <a:effectLst>
                  <a:outerShdw blurRad="38100" dist="38100" dir="2700000" algn="tl">
                    <a:srgbClr val="000000">
                      <a:alpha val="43137"/>
                    </a:srgbClr>
                  </a:outerShdw>
                </a:effectLst>
              </a:rPr>
              <a:t>Quality of vision in </a:t>
            </a:r>
            <a:endParaRPr lang="en-US" dirty="0" smtClean="0">
              <a:effectLst>
                <a:outerShdw blurRad="38100" dist="38100" dir="2700000" algn="tl">
                  <a:srgbClr val="000000">
                    <a:alpha val="43137"/>
                  </a:srgbClr>
                </a:outerShdw>
              </a:effectLst>
            </a:endParaRPr>
          </a:p>
          <a:p>
            <a:pPr algn="ctr"/>
            <a:r>
              <a:rPr lang="en-US" dirty="0" smtClean="0">
                <a:effectLst>
                  <a:outerShdw blurRad="38100" dist="38100" dir="2700000" algn="tl">
                    <a:srgbClr val="000000">
                      <a:alpha val="43137"/>
                    </a:srgbClr>
                  </a:outerShdw>
                </a:effectLst>
              </a:rPr>
              <a:t>spherical aberrations</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34156074"/>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2514600"/>
            <a:ext cx="7871908" cy="3886200"/>
          </a:xfrm>
        </p:spPr>
        <p:txBody>
          <a:bodyPr>
            <a:normAutofit/>
          </a:bodyPr>
          <a:lstStyle/>
          <a:p>
            <a:r>
              <a:rPr lang="en-US" dirty="0" smtClean="0"/>
              <a:t>Ex: Myopia </a:t>
            </a:r>
            <a:r>
              <a:rPr lang="en-US" dirty="0"/>
              <a:t>– </a:t>
            </a:r>
            <a:r>
              <a:rPr lang="en-US" dirty="0" smtClean="0"/>
              <a:t>8.00 D, </a:t>
            </a:r>
            <a:r>
              <a:rPr lang="en-US" b="1" dirty="0" smtClean="0"/>
              <a:t>K1 = 43.5oD</a:t>
            </a:r>
            <a:r>
              <a:rPr lang="en-US" dirty="0" smtClean="0"/>
              <a:t>, K2 = 44.5oD</a:t>
            </a:r>
          </a:p>
          <a:p>
            <a:pPr marL="68580" indent="0">
              <a:buNone/>
            </a:pPr>
            <a:r>
              <a:rPr lang="en-US" dirty="0"/>
              <a:t>	</a:t>
            </a:r>
            <a:endParaRPr lang="en-US" dirty="0" smtClean="0"/>
          </a:p>
          <a:p>
            <a:pPr marL="68580" indent="0">
              <a:buNone/>
            </a:pPr>
            <a:r>
              <a:rPr lang="en-US" dirty="0"/>
              <a:t>	</a:t>
            </a:r>
            <a:r>
              <a:rPr lang="en-US" dirty="0" smtClean="0"/>
              <a:t>43.5oD – ( 0.75D x 5 ) = </a:t>
            </a:r>
            <a:r>
              <a:rPr lang="en-US" b="1" i="1" u="sng" dirty="0" smtClean="0"/>
              <a:t>39.75D  </a:t>
            </a:r>
          </a:p>
          <a:p>
            <a:pPr marL="68580" indent="0">
              <a:buNone/>
            </a:pPr>
            <a:endParaRPr lang="en-US" dirty="0"/>
          </a:p>
          <a:p>
            <a:pPr marL="68580" indent="0">
              <a:buNone/>
            </a:pPr>
            <a:endParaRPr lang="en-US" dirty="0" smtClean="0"/>
          </a:p>
          <a:p>
            <a:r>
              <a:rPr lang="en-US" dirty="0" smtClean="0"/>
              <a:t>Ex: Presbyopia +3.ooD, K1 = 45.5oD, </a:t>
            </a:r>
            <a:r>
              <a:rPr lang="en-US" b="1" dirty="0" smtClean="0"/>
              <a:t>K2 = 47.ooD</a:t>
            </a:r>
          </a:p>
          <a:p>
            <a:pPr marL="68580" indent="0">
              <a:buNone/>
            </a:pPr>
            <a:endParaRPr lang="en-US" dirty="0" smtClean="0"/>
          </a:p>
          <a:p>
            <a:pPr marL="68580" indent="0">
              <a:buNone/>
            </a:pPr>
            <a:r>
              <a:rPr lang="en-US" dirty="0"/>
              <a:t>	</a:t>
            </a:r>
            <a:r>
              <a:rPr lang="en-US" dirty="0" smtClean="0"/>
              <a:t>47.ooD + ( 1.oo x 3 ) = </a:t>
            </a:r>
            <a:r>
              <a:rPr lang="en-US" b="1" i="1" u="sng" dirty="0" smtClean="0"/>
              <a:t>49.ooD</a:t>
            </a:r>
          </a:p>
        </p:txBody>
      </p:sp>
      <p:sp>
        <p:nvSpPr>
          <p:cNvPr id="6" name="Rectangle 5"/>
          <p:cNvSpPr/>
          <p:nvPr/>
        </p:nvSpPr>
        <p:spPr>
          <a:xfrm>
            <a:off x="609600" y="457200"/>
            <a:ext cx="3657600" cy="923330"/>
          </a:xfrm>
          <a:prstGeom prst="rect">
            <a:avLst/>
          </a:prstGeom>
          <a:solidFill>
            <a:srgbClr val="FFC000">
              <a:alpha val="80000"/>
            </a:srgbClr>
          </a:solidFill>
        </p:spPr>
        <p:txBody>
          <a:bodyPr wrap="square">
            <a:spAutoFit/>
          </a:bodyPr>
          <a:lstStyle/>
          <a:p>
            <a:r>
              <a:rPr lang="en-US" b="1" dirty="0"/>
              <a:t>Myopia</a:t>
            </a:r>
          </a:p>
          <a:p>
            <a:pPr marL="354330" indent="-285750">
              <a:buFontTx/>
              <a:buChar char="-"/>
            </a:pPr>
            <a:r>
              <a:rPr lang="en-US" dirty="0" smtClean="0"/>
              <a:t>flattest </a:t>
            </a:r>
            <a:r>
              <a:rPr lang="en-US" dirty="0"/>
              <a:t>K – ( 0.75D x Power </a:t>
            </a:r>
            <a:r>
              <a:rPr lang="en-US" dirty="0" smtClean="0"/>
              <a:t>)</a:t>
            </a:r>
          </a:p>
          <a:p>
            <a:pPr marL="354330" indent="-285750">
              <a:buFontTx/>
              <a:buChar char="-"/>
            </a:pPr>
            <a:r>
              <a:rPr lang="en-US" dirty="0" smtClean="0"/>
              <a:t>not </a:t>
            </a:r>
            <a:r>
              <a:rPr lang="en-US" dirty="0"/>
              <a:t>less than &lt; 34 D</a:t>
            </a:r>
          </a:p>
        </p:txBody>
      </p:sp>
      <p:sp>
        <p:nvSpPr>
          <p:cNvPr id="7" name="Rectangle 6"/>
          <p:cNvSpPr/>
          <p:nvPr/>
        </p:nvSpPr>
        <p:spPr>
          <a:xfrm>
            <a:off x="609600" y="457200"/>
            <a:ext cx="3810000" cy="923330"/>
          </a:xfrm>
          <a:prstGeom prst="rect">
            <a:avLst/>
          </a:prstGeom>
          <a:solidFill>
            <a:srgbClr val="FFC000"/>
          </a:solidFill>
        </p:spPr>
        <p:txBody>
          <a:bodyPr wrap="square">
            <a:spAutoFit/>
          </a:bodyPr>
          <a:lstStyle/>
          <a:p>
            <a:r>
              <a:rPr lang="en-US" dirty="0"/>
              <a:t>Hyperopia / Presbyopia </a:t>
            </a:r>
          </a:p>
          <a:p>
            <a:pPr marL="354330" indent="-285750">
              <a:buFontTx/>
              <a:buChar char="-"/>
            </a:pPr>
            <a:r>
              <a:rPr lang="en-US" dirty="0" smtClean="0"/>
              <a:t>steepest </a:t>
            </a:r>
            <a:r>
              <a:rPr lang="en-US" dirty="0"/>
              <a:t>K + (1.ooD x </a:t>
            </a:r>
            <a:r>
              <a:rPr lang="en-US" dirty="0" smtClean="0"/>
              <a:t>Power)</a:t>
            </a:r>
          </a:p>
          <a:p>
            <a:pPr marL="354330" indent="-285750">
              <a:buFontTx/>
              <a:buChar char="-"/>
            </a:pPr>
            <a:r>
              <a:rPr lang="en-US" dirty="0" smtClean="0"/>
              <a:t>not </a:t>
            </a:r>
            <a:r>
              <a:rPr lang="en-US" dirty="0"/>
              <a:t>more than &gt; 48 D </a:t>
            </a:r>
          </a:p>
        </p:txBody>
      </p:sp>
      <p:sp>
        <p:nvSpPr>
          <p:cNvPr id="9" name="Title 1"/>
          <p:cNvSpPr txBox="1">
            <a:spLocks/>
          </p:cNvSpPr>
          <p:nvPr/>
        </p:nvSpPr>
        <p:spPr>
          <a:xfrm>
            <a:off x="1195890" y="1180064"/>
            <a:ext cx="7024744" cy="1143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3 – Post-op K-reading </a:t>
            </a:r>
            <a:endParaRPr lang="en-US" dirty="0"/>
          </a:p>
        </p:txBody>
      </p:sp>
    </p:spTree>
    <p:extLst>
      <p:ext uri="{BB962C8B-B14F-4D97-AF65-F5344CB8AC3E}">
        <p14:creationId xmlns:p14="http://schemas.microsoft.com/office/powerpoint/2010/main" val="2517980336"/>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1000"/>
                                        <p:tgtEl>
                                          <p:spTgt spid="3">
                                            <p:txEl>
                                              <p:pRg st="5" end="5"/>
                                            </p:txEl>
                                          </p:spTgt>
                                        </p:tgtEl>
                                      </p:cBhvr>
                                    </p:animEffect>
                                    <p:anim calcmode="lin" valueType="num">
                                      <p:cBhvr>
                                        <p:cTn id="1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1000"/>
                                        <p:tgtEl>
                                          <p:spTgt spid="3">
                                            <p:txEl>
                                              <p:pRg st="7" end="7"/>
                                            </p:txEl>
                                          </p:spTgt>
                                        </p:tgtEl>
                                      </p:cBhvr>
                                    </p:animEffect>
                                    <p:anim calcmode="lin" valueType="num">
                                      <p:cBhvr>
                                        <p:cTn id="1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567110" cy="1143000"/>
          </a:xfrm>
        </p:spPr>
        <p:txBody>
          <a:bodyPr>
            <a:normAutofit/>
          </a:bodyPr>
          <a:lstStyle/>
          <a:p>
            <a:r>
              <a:rPr lang="en-US" dirty="0" smtClean="0"/>
              <a:t>*</a:t>
            </a:r>
            <a:r>
              <a:rPr lang="en-US" dirty="0"/>
              <a:t> </a:t>
            </a:r>
            <a:r>
              <a:rPr lang="en-US" dirty="0" smtClean="0"/>
              <a:t>Residual Stromal bed (RSB)</a:t>
            </a:r>
            <a:endParaRPr lang="en-US" dirty="0"/>
          </a:p>
        </p:txBody>
      </p:sp>
      <p:sp>
        <p:nvSpPr>
          <p:cNvPr id="3" name="Content Placeholder 2"/>
          <p:cNvSpPr>
            <a:spLocks noGrp="1"/>
          </p:cNvSpPr>
          <p:nvPr>
            <p:ph idx="1"/>
          </p:nvPr>
        </p:nvSpPr>
        <p:spPr>
          <a:xfrm>
            <a:off x="586292" y="2323652"/>
            <a:ext cx="8557708" cy="3508977"/>
          </a:xfrm>
        </p:spPr>
        <p:txBody>
          <a:bodyPr>
            <a:noAutofit/>
          </a:bodyPr>
          <a:lstStyle/>
          <a:p>
            <a:pPr marL="0" indent="0">
              <a:buFont typeface="Wingdings"/>
              <a:buNone/>
            </a:pPr>
            <a:r>
              <a:rPr lang="en-US" sz="2800" dirty="0"/>
              <a:t>1 </a:t>
            </a:r>
            <a:r>
              <a:rPr lang="en-US" sz="2800" dirty="0" smtClean="0"/>
              <a:t>– The </a:t>
            </a:r>
            <a:r>
              <a:rPr lang="en-US" sz="2800" dirty="0"/>
              <a:t>amount of laser </a:t>
            </a:r>
            <a:r>
              <a:rPr lang="en-US" sz="2800" dirty="0" smtClean="0"/>
              <a:t>ablation </a:t>
            </a:r>
            <a:r>
              <a:rPr lang="en-US" sz="2800" dirty="0"/>
              <a:t>is </a:t>
            </a:r>
            <a:endParaRPr lang="en-US" sz="2800" dirty="0" smtClean="0"/>
          </a:p>
          <a:p>
            <a:pPr marL="0" indent="0">
              <a:buFont typeface="Wingdings"/>
              <a:buNone/>
            </a:pPr>
            <a:r>
              <a:rPr lang="en-US" sz="2800" b="1" i="1" u="sng" dirty="0" smtClean="0"/>
              <a:t>not </a:t>
            </a:r>
            <a:r>
              <a:rPr lang="en-US" sz="2800" b="1" i="1" u="sng" dirty="0"/>
              <a:t>exceed </a:t>
            </a:r>
            <a:r>
              <a:rPr lang="en-US" sz="2800" b="1" i="1" u="sng" dirty="0" smtClean="0"/>
              <a:t>than &gt; </a:t>
            </a:r>
            <a:r>
              <a:rPr lang="en-US" sz="2800" b="1" i="1" u="sng" dirty="0"/>
              <a:t>18% of </a:t>
            </a:r>
            <a:r>
              <a:rPr lang="en-US" sz="2800" b="1" i="1" u="sng" dirty="0" smtClean="0"/>
              <a:t>the </a:t>
            </a:r>
            <a:r>
              <a:rPr lang="en-US" sz="2800" b="1" i="1" u="sng" dirty="0"/>
              <a:t>original corneal thickness</a:t>
            </a:r>
            <a:r>
              <a:rPr lang="en-US" sz="2800" dirty="0"/>
              <a:t> at the thinnest </a:t>
            </a:r>
            <a:r>
              <a:rPr lang="en-US" sz="2800" dirty="0" smtClean="0"/>
              <a:t>location.</a:t>
            </a:r>
          </a:p>
          <a:p>
            <a:pPr marL="0" indent="0">
              <a:buFont typeface="Wingdings"/>
              <a:buNone/>
            </a:pPr>
            <a:endParaRPr lang="en-US" sz="2800" dirty="0" smtClean="0"/>
          </a:p>
          <a:p>
            <a:pPr marL="0" indent="0">
              <a:buFont typeface="Wingdings"/>
              <a:buNone/>
            </a:pPr>
            <a:r>
              <a:rPr lang="en-US" sz="2800" dirty="0" smtClean="0"/>
              <a:t>2 </a:t>
            </a:r>
            <a:r>
              <a:rPr lang="en-US" sz="2800" dirty="0"/>
              <a:t>– </a:t>
            </a:r>
            <a:r>
              <a:rPr lang="en-US" sz="2800" dirty="0" smtClean="0"/>
              <a:t>Residual </a:t>
            </a:r>
            <a:r>
              <a:rPr lang="en-US" sz="2800" dirty="0"/>
              <a:t>stromal bed thickness is </a:t>
            </a:r>
            <a:endParaRPr lang="en-US" sz="2800" dirty="0" smtClean="0"/>
          </a:p>
          <a:p>
            <a:pPr marL="0" indent="0">
              <a:buFont typeface="Wingdings"/>
              <a:buNone/>
            </a:pPr>
            <a:r>
              <a:rPr lang="en-US" sz="2800" b="1" i="1" u="sng" dirty="0" smtClean="0"/>
              <a:t>not </a:t>
            </a:r>
            <a:r>
              <a:rPr lang="en-US" sz="2800" b="1" i="1" u="sng" dirty="0"/>
              <a:t>less than &lt; 55% of the original corneal thickness </a:t>
            </a:r>
            <a:r>
              <a:rPr lang="en-US" sz="2800" dirty="0"/>
              <a:t>at the thinnest location.</a:t>
            </a:r>
          </a:p>
          <a:p>
            <a:pPr marL="0" indent="0">
              <a:buFont typeface="Wingdings"/>
              <a:buNone/>
            </a:pPr>
            <a:endParaRPr lang="en-US" sz="2800" dirty="0"/>
          </a:p>
        </p:txBody>
      </p:sp>
    </p:spTree>
    <p:extLst>
      <p:ext uri="{BB962C8B-B14F-4D97-AF65-F5344CB8AC3E}">
        <p14:creationId xmlns:p14="http://schemas.microsoft.com/office/powerpoint/2010/main" val="2955693056"/>
      </p:ext>
    </p:extLst>
  </p:cSld>
  <p:clrMapOvr>
    <a:masterClrMapping/>
  </p:clrMapOvr>
  <p:transition spd="med">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567110" cy="1143000"/>
          </a:xfrm>
        </p:spPr>
        <p:txBody>
          <a:bodyPr>
            <a:normAutofit/>
          </a:bodyPr>
          <a:lstStyle/>
          <a:p>
            <a:r>
              <a:rPr lang="en-US" dirty="0" smtClean="0"/>
              <a:t>*</a:t>
            </a:r>
            <a:r>
              <a:rPr lang="en-US" dirty="0"/>
              <a:t> </a:t>
            </a:r>
            <a:r>
              <a:rPr lang="en-US" dirty="0" smtClean="0"/>
              <a:t>Residual Stromal bed (RSB)</a:t>
            </a:r>
            <a:endParaRPr lang="en-US" dirty="0"/>
          </a:p>
        </p:txBody>
      </p:sp>
      <p:sp>
        <p:nvSpPr>
          <p:cNvPr id="3" name="Content Placeholder 2"/>
          <p:cNvSpPr>
            <a:spLocks noGrp="1"/>
          </p:cNvSpPr>
          <p:nvPr>
            <p:ph idx="1"/>
          </p:nvPr>
        </p:nvSpPr>
        <p:spPr>
          <a:xfrm>
            <a:off x="1043492" y="2323652"/>
            <a:ext cx="7033708" cy="4381948"/>
          </a:xfrm>
        </p:spPr>
        <p:txBody>
          <a:bodyPr>
            <a:normAutofit fontScale="85000" lnSpcReduction="20000"/>
          </a:bodyPr>
          <a:lstStyle/>
          <a:p>
            <a:pPr marL="0" indent="0">
              <a:buFont typeface="Wingdings"/>
              <a:buNone/>
            </a:pPr>
            <a:r>
              <a:rPr lang="en-US" dirty="0" smtClean="0"/>
              <a:t>Ex. : Patient </a:t>
            </a:r>
            <a:r>
              <a:rPr lang="en-US" dirty="0"/>
              <a:t>Cornea thickness  </a:t>
            </a:r>
            <a:r>
              <a:rPr lang="en-US" dirty="0" smtClean="0"/>
              <a:t>(CT)= 540um</a:t>
            </a:r>
          </a:p>
          <a:p>
            <a:pPr marL="0" indent="0">
              <a:buFont typeface="Wingdings"/>
              <a:buNone/>
            </a:pPr>
            <a:endParaRPr lang="en-US" b="1" i="1" u="sng" dirty="0" smtClean="0"/>
          </a:p>
          <a:p>
            <a:pPr marL="0" indent="0">
              <a:buFont typeface="Wingdings"/>
              <a:buNone/>
            </a:pPr>
            <a:r>
              <a:rPr lang="en-US" b="1" i="1" u="sng" dirty="0"/>
              <a:t>Role number </a:t>
            </a:r>
            <a:r>
              <a:rPr lang="en-US" b="1" i="1" u="sng" dirty="0" smtClean="0"/>
              <a:t>1</a:t>
            </a:r>
            <a:endParaRPr lang="en-US" b="1" i="1" u="sng" dirty="0"/>
          </a:p>
          <a:p>
            <a:pPr marL="0" indent="0">
              <a:buFont typeface="Wingdings"/>
              <a:buNone/>
            </a:pPr>
            <a:r>
              <a:rPr lang="en-US" dirty="0"/>
              <a:t>the amount allowed for cut by </a:t>
            </a:r>
          </a:p>
          <a:p>
            <a:pPr marL="0" indent="0">
              <a:buNone/>
            </a:pPr>
            <a:r>
              <a:rPr lang="en-US" dirty="0"/>
              <a:t>	excimer laser  &lt; 540 um * 18%  = </a:t>
            </a:r>
            <a:r>
              <a:rPr lang="en-US" b="1" i="1" u="sng" dirty="0"/>
              <a:t>97um</a:t>
            </a:r>
          </a:p>
          <a:p>
            <a:pPr marL="0" indent="0">
              <a:buFont typeface="Wingdings"/>
              <a:buNone/>
            </a:pPr>
            <a:r>
              <a:rPr lang="en-US" b="1" i="1" u="sng" dirty="0" smtClean="0"/>
              <a:t>Role </a:t>
            </a:r>
            <a:r>
              <a:rPr lang="en-US" b="1" i="1" u="sng" dirty="0"/>
              <a:t>number 2</a:t>
            </a:r>
            <a:r>
              <a:rPr lang="en-US" dirty="0" smtClean="0"/>
              <a:t> </a:t>
            </a:r>
            <a:endParaRPr lang="en-US" dirty="0"/>
          </a:p>
          <a:p>
            <a:pPr marL="0" indent="0">
              <a:buFont typeface="Wingdings"/>
              <a:buNone/>
            </a:pPr>
            <a:r>
              <a:rPr lang="en-US" dirty="0" smtClean="0"/>
              <a:t>	RSB &gt; 540 um * 55% = 297 um </a:t>
            </a:r>
          </a:p>
          <a:p>
            <a:pPr marL="0" indent="0">
              <a:buFont typeface="Wingdings"/>
              <a:buNone/>
            </a:pPr>
            <a:r>
              <a:rPr lang="en-US" dirty="0"/>
              <a:t>	</a:t>
            </a:r>
          </a:p>
          <a:p>
            <a:pPr marL="0" indent="0">
              <a:buFont typeface="Wingdings"/>
              <a:buNone/>
            </a:pPr>
            <a:r>
              <a:rPr lang="en-US" dirty="0" smtClean="0"/>
              <a:t>the </a:t>
            </a:r>
            <a:r>
              <a:rPr lang="en-US" dirty="0"/>
              <a:t>amount allowed for cut by </a:t>
            </a:r>
          </a:p>
          <a:p>
            <a:pPr marL="0" indent="0">
              <a:buFont typeface="Wingdings"/>
              <a:buNone/>
            </a:pPr>
            <a:r>
              <a:rPr lang="en-US" dirty="0"/>
              <a:t>	excimer laser = </a:t>
            </a:r>
            <a:r>
              <a:rPr lang="en-US" dirty="0" smtClean="0"/>
              <a:t>540-297- 130(</a:t>
            </a:r>
            <a:r>
              <a:rPr lang="en-US" dirty="0" err="1" smtClean="0"/>
              <a:t>lasik</a:t>
            </a:r>
            <a:r>
              <a:rPr lang="en-US" dirty="0" smtClean="0"/>
              <a:t> flap) = </a:t>
            </a:r>
            <a:r>
              <a:rPr lang="en-US" b="1" i="1" u="sng" dirty="0"/>
              <a:t>143 </a:t>
            </a:r>
            <a:r>
              <a:rPr lang="en-US" b="1" i="1" u="sng" dirty="0" smtClean="0"/>
              <a:t>um</a:t>
            </a:r>
            <a:endParaRPr lang="en-US" b="1" i="1" u="sng" dirty="0"/>
          </a:p>
          <a:p>
            <a:pPr marL="0" indent="0" algn="ctr">
              <a:spcBef>
                <a:spcPts val="1200"/>
              </a:spcBef>
              <a:buFont typeface="Wingdings"/>
              <a:buNone/>
            </a:pPr>
            <a:r>
              <a:rPr lang="en-US" sz="3800" b="1" i="1" u="sng" dirty="0" smtClean="0"/>
              <a:t>&gt;&gt;&gt;&gt; </a:t>
            </a:r>
            <a:r>
              <a:rPr lang="en-US" sz="3800" b="1" i="1" u="sng" dirty="0"/>
              <a:t>so the amount allowed for cut by excimer laser is </a:t>
            </a:r>
            <a:r>
              <a:rPr lang="en-US" sz="4700" b="1" i="1" u="sng" dirty="0" smtClean="0"/>
              <a:t>97 um</a:t>
            </a:r>
            <a:endParaRPr lang="en-US" sz="4700" b="1" i="1" u="sng" dirty="0"/>
          </a:p>
          <a:p>
            <a:endParaRPr lang="en-US" dirty="0"/>
          </a:p>
        </p:txBody>
      </p:sp>
      <p:sp>
        <p:nvSpPr>
          <p:cNvPr id="5" name="Rectangle 4"/>
          <p:cNvSpPr/>
          <p:nvPr/>
        </p:nvSpPr>
        <p:spPr>
          <a:xfrm>
            <a:off x="685800" y="457200"/>
            <a:ext cx="3657600" cy="923330"/>
          </a:xfrm>
          <a:prstGeom prst="rect">
            <a:avLst/>
          </a:prstGeom>
          <a:solidFill>
            <a:srgbClr val="FFC000">
              <a:alpha val="80000"/>
            </a:srgbClr>
          </a:solidFill>
        </p:spPr>
        <p:txBody>
          <a:bodyPr wrap="square">
            <a:spAutoFit/>
          </a:bodyPr>
          <a:lstStyle/>
          <a:p>
            <a:r>
              <a:rPr lang="en-US" b="1" i="1" u="sng" dirty="0" smtClean="0"/>
              <a:t>Role</a:t>
            </a:r>
            <a:r>
              <a:rPr lang="en-US" b="1" i="1" dirty="0" smtClean="0"/>
              <a:t>                        </a:t>
            </a:r>
            <a:r>
              <a:rPr lang="en-US" b="1" i="1" u="sng" dirty="0" smtClean="0"/>
              <a:t>CT = 540um</a:t>
            </a:r>
          </a:p>
          <a:p>
            <a:pPr marL="285750" indent="-285750">
              <a:buFont typeface="Arial" pitchFamily="34" charset="0"/>
              <a:buChar char="•"/>
            </a:pPr>
            <a:r>
              <a:rPr lang="en-US" dirty="0"/>
              <a:t>Excimer laser *18% &lt; </a:t>
            </a:r>
            <a:r>
              <a:rPr lang="en-US" b="1" i="1" u="sng" dirty="0" smtClean="0"/>
              <a:t>97um</a:t>
            </a:r>
          </a:p>
          <a:p>
            <a:pPr marL="285750" indent="-285750">
              <a:buFont typeface="Arial" pitchFamily="34" charset="0"/>
              <a:buChar char="•"/>
            </a:pPr>
            <a:r>
              <a:rPr lang="en-US" dirty="0" smtClean="0"/>
              <a:t>RSB * </a:t>
            </a:r>
            <a:r>
              <a:rPr lang="en-US" dirty="0"/>
              <a:t>55% </a:t>
            </a:r>
            <a:r>
              <a:rPr lang="en-US" dirty="0" smtClean="0"/>
              <a:t>                &gt; </a:t>
            </a:r>
            <a:r>
              <a:rPr lang="en-US" b="1" i="1" u="sng" dirty="0"/>
              <a:t>297 </a:t>
            </a:r>
            <a:r>
              <a:rPr lang="en-US" b="1" i="1" u="sng" dirty="0" smtClean="0"/>
              <a:t>um</a:t>
            </a:r>
            <a:r>
              <a:rPr lang="en-US" b="1" u="sng" dirty="0" smtClean="0"/>
              <a:t> </a:t>
            </a:r>
          </a:p>
        </p:txBody>
      </p:sp>
    </p:spTree>
    <p:extLst>
      <p:ext uri="{BB962C8B-B14F-4D97-AF65-F5344CB8AC3E}">
        <p14:creationId xmlns:p14="http://schemas.microsoft.com/office/powerpoint/2010/main" val="3093695913"/>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1000"/>
                                        <p:tgtEl>
                                          <p:spTgt spid="3">
                                            <p:txEl>
                                              <p:pRg st="6" end="6"/>
                                            </p:txEl>
                                          </p:spTgt>
                                        </p:tgtEl>
                                      </p:cBhvr>
                                    </p:animEffect>
                                    <p:anim calcmode="lin" valueType="num">
                                      <p:cBhvr>
                                        <p:cTn id="1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1000"/>
                                        <p:tgtEl>
                                          <p:spTgt spid="3">
                                            <p:txEl>
                                              <p:pRg st="7" end="7"/>
                                            </p:txEl>
                                          </p:spTgt>
                                        </p:tgtEl>
                                      </p:cBhvr>
                                    </p:animEffect>
                                    <p:anim calcmode="lin" valueType="num">
                                      <p:cBhvr>
                                        <p:cTn id="1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7" end="7"/>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1000"/>
                                        <p:tgtEl>
                                          <p:spTgt spid="3">
                                            <p:txEl>
                                              <p:pRg st="8" end="8"/>
                                            </p:txEl>
                                          </p:spTgt>
                                        </p:tgtEl>
                                      </p:cBhvr>
                                    </p:animEffect>
                                    <p:anim calcmode="lin" valueType="num">
                                      <p:cBhvr>
                                        <p:cTn id="2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8" end="8"/>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1000"/>
                                        <p:tgtEl>
                                          <p:spTgt spid="3">
                                            <p:txEl>
                                              <p:pRg st="9" end="9"/>
                                            </p:txEl>
                                          </p:spTgt>
                                        </p:tgtEl>
                                      </p:cBhvr>
                                    </p:animEffect>
                                    <p:anim calcmode="lin" valueType="num">
                                      <p:cBhvr>
                                        <p:cTn id="28"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1000"/>
                                        <p:tgtEl>
                                          <p:spTgt spid="3">
                                            <p:txEl>
                                              <p:pRg st="10" end="10"/>
                                            </p:txEl>
                                          </p:spTgt>
                                        </p:tgtEl>
                                      </p:cBhvr>
                                    </p:animEffect>
                                    <p:anim calcmode="lin" valueType="num">
                                      <p:cBhvr>
                                        <p:cTn id="3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C:\Users\Dr. Sophal HENG\Desktop\slide\IMG_2813.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9561" t="6750" r="7225" b="13459"/>
          <a:stretch/>
        </p:blipFill>
        <p:spPr bwMode="auto">
          <a:xfrm>
            <a:off x="8021" y="-20053"/>
            <a:ext cx="9745579" cy="697972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5715000" y="2438400"/>
            <a:ext cx="5637414" cy="8382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6671094"/>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567110" cy="1143000"/>
          </a:xfrm>
        </p:spPr>
        <p:txBody>
          <a:bodyPr>
            <a:normAutofit/>
          </a:bodyPr>
          <a:lstStyle/>
          <a:p>
            <a:r>
              <a:rPr lang="en-US" dirty="0" smtClean="0"/>
              <a:t>*</a:t>
            </a:r>
            <a:r>
              <a:rPr lang="en-US" dirty="0"/>
              <a:t> </a:t>
            </a:r>
            <a:r>
              <a:rPr lang="en-US" dirty="0" smtClean="0"/>
              <a:t>Residual Stromal bed (RSB)</a:t>
            </a:r>
            <a:endParaRPr lang="en-US" dirty="0"/>
          </a:p>
        </p:txBody>
      </p:sp>
      <p:sp>
        <p:nvSpPr>
          <p:cNvPr id="3" name="Content Placeholder 2"/>
          <p:cNvSpPr>
            <a:spLocks noGrp="1"/>
          </p:cNvSpPr>
          <p:nvPr>
            <p:ph idx="1"/>
          </p:nvPr>
        </p:nvSpPr>
        <p:spPr>
          <a:xfrm>
            <a:off x="1043492" y="2323652"/>
            <a:ext cx="7948108" cy="4381948"/>
          </a:xfrm>
        </p:spPr>
        <p:txBody>
          <a:bodyPr>
            <a:normAutofit/>
          </a:bodyPr>
          <a:lstStyle/>
          <a:p>
            <a:r>
              <a:rPr lang="en-US" dirty="0" smtClean="0"/>
              <a:t>Ex. : patient CT= 540um, myopia= -5.00D</a:t>
            </a:r>
          </a:p>
          <a:p>
            <a:pPr marL="68580" indent="0">
              <a:buNone/>
            </a:pPr>
            <a:r>
              <a:rPr lang="en-US" sz="2800" b="1" i="1" dirty="0" smtClean="0"/>
              <a:t>-1D = 14um </a:t>
            </a:r>
            <a:r>
              <a:rPr lang="en-US" dirty="0" smtClean="0"/>
              <a:t>of corneal will be cut by excimer laser with diameter of optical ablation zone = 6.5mm</a:t>
            </a:r>
          </a:p>
          <a:p>
            <a:pPr marL="68580" indent="0">
              <a:buNone/>
            </a:pPr>
            <a:endParaRPr lang="en-US" sz="2000" dirty="0" smtClean="0"/>
          </a:p>
          <a:p>
            <a:pPr marL="0" indent="0">
              <a:buFont typeface="Wingdings"/>
              <a:buNone/>
            </a:pPr>
            <a:r>
              <a:rPr lang="en-US" sz="2000" dirty="0" smtClean="0"/>
              <a:t>* Amount corneal will cut </a:t>
            </a:r>
            <a:r>
              <a:rPr lang="en-US" sz="2000" dirty="0"/>
              <a:t>by </a:t>
            </a:r>
            <a:r>
              <a:rPr lang="en-US" sz="2000" dirty="0" smtClean="0"/>
              <a:t>excimer laser</a:t>
            </a:r>
          </a:p>
          <a:p>
            <a:pPr marL="0" indent="0">
              <a:buFont typeface="Wingdings"/>
              <a:buNone/>
            </a:pPr>
            <a:r>
              <a:rPr lang="en-US" sz="2000" dirty="0" smtClean="0"/>
              <a:t>		5</a:t>
            </a:r>
            <a:r>
              <a:rPr lang="en-US" sz="2000" dirty="0" smtClean="0"/>
              <a:t> x 14 um = </a:t>
            </a:r>
            <a:r>
              <a:rPr lang="en-US" sz="2000" b="1" i="1" u="sng" dirty="0" smtClean="0"/>
              <a:t>70 um</a:t>
            </a:r>
          </a:p>
          <a:p>
            <a:pPr marL="0" indent="0">
              <a:lnSpc>
                <a:spcPct val="200000"/>
              </a:lnSpc>
              <a:buFont typeface="Wingdings"/>
              <a:buNone/>
            </a:pPr>
            <a:r>
              <a:rPr lang="en-US" sz="2000" dirty="0" smtClean="0"/>
              <a:t>* Post-Op Residual Stromal Bed</a:t>
            </a:r>
          </a:p>
          <a:p>
            <a:pPr marL="0" indent="0">
              <a:buFont typeface="Wingdings"/>
              <a:buNone/>
            </a:pPr>
            <a:r>
              <a:rPr lang="en-US" sz="2000" dirty="0" smtClean="0"/>
              <a:t>	RSB = 540um – 130um (</a:t>
            </a:r>
            <a:r>
              <a:rPr lang="en-US" sz="2000" dirty="0" err="1" smtClean="0"/>
              <a:t>lasik</a:t>
            </a:r>
            <a:r>
              <a:rPr lang="en-US" sz="2000" dirty="0" smtClean="0"/>
              <a:t> flap) – 70um = 340um</a:t>
            </a:r>
          </a:p>
          <a:p>
            <a:pPr marL="68580" indent="0">
              <a:buNone/>
            </a:pPr>
            <a:r>
              <a:rPr lang="en-US" sz="2000" dirty="0" smtClean="0"/>
              <a:t>	</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6206" y="431042"/>
            <a:ext cx="7485501" cy="6004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85800" y="457200"/>
            <a:ext cx="3657600" cy="923330"/>
          </a:xfrm>
          <a:prstGeom prst="rect">
            <a:avLst/>
          </a:prstGeom>
          <a:solidFill>
            <a:srgbClr val="FFC000">
              <a:alpha val="80000"/>
            </a:srgbClr>
          </a:solidFill>
        </p:spPr>
        <p:txBody>
          <a:bodyPr wrap="square">
            <a:spAutoFit/>
          </a:bodyPr>
          <a:lstStyle/>
          <a:p>
            <a:r>
              <a:rPr lang="en-US" b="1" i="1" u="sng" dirty="0" smtClean="0"/>
              <a:t>Role</a:t>
            </a:r>
            <a:r>
              <a:rPr lang="en-US" b="1" i="1" dirty="0" smtClean="0"/>
              <a:t>                        </a:t>
            </a:r>
            <a:r>
              <a:rPr lang="en-US" b="1" i="1" u="sng" dirty="0" smtClean="0"/>
              <a:t>CT = 540um</a:t>
            </a:r>
          </a:p>
          <a:p>
            <a:pPr marL="285750" indent="-285750">
              <a:buFont typeface="Arial" pitchFamily="34" charset="0"/>
              <a:buChar char="•"/>
            </a:pPr>
            <a:r>
              <a:rPr lang="en-US" dirty="0"/>
              <a:t>Excimer laser *18% &lt; </a:t>
            </a:r>
            <a:r>
              <a:rPr lang="en-US" b="1" i="1" u="sng" dirty="0" smtClean="0"/>
              <a:t>97um</a:t>
            </a:r>
          </a:p>
          <a:p>
            <a:pPr marL="285750" indent="-285750">
              <a:buFont typeface="Arial" pitchFamily="34" charset="0"/>
              <a:buChar char="•"/>
            </a:pPr>
            <a:r>
              <a:rPr lang="en-US" dirty="0" smtClean="0"/>
              <a:t>RSB * </a:t>
            </a:r>
            <a:r>
              <a:rPr lang="en-US" dirty="0"/>
              <a:t>55% </a:t>
            </a:r>
            <a:r>
              <a:rPr lang="en-US" dirty="0" smtClean="0"/>
              <a:t>                &gt; </a:t>
            </a:r>
            <a:r>
              <a:rPr lang="en-US" b="1" i="1" u="sng" dirty="0"/>
              <a:t>297 </a:t>
            </a:r>
            <a:r>
              <a:rPr lang="en-US" b="1" i="1" u="sng" dirty="0" smtClean="0"/>
              <a:t>um</a:t>
            </a:r>
            <a:r>
              <a:rPr lang="en-US" b="1" u="sng" dirty="0" smtClean="0"/>
              <a:t> </a:t>
            </a:r>
          </a:p>
        </p:txBody>
      </p:sp>
    </p:spTree>
    <p:extLst>
      <p:ext uri="{BB962C8B-B14F-4D97-AF65-F5344CB8AC3E}">
        <p14:creationId xmlns:p14="http://schemas.microsoft.com/office/powerpoint/2010/main" val="1412376873"/>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1000"/>
                                        <p:tgtEl>
                                          <p:spTgt spid="3">
                                            <p:txEl>
                                              <p:pRg st="6" end="6"/>
                                            </p:txEl>
                                          </p:spTgt>
                                        </p:tgtEl>
                                      </p:cBhvr>
                                    </p:animEffect>
                                    <p:anim calcmode="lin" valueType="num">
                                      <p:cBhvr>
                                        <p:cTn id="2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1000"/>
                                        <p:tgtEl>
                                          <p:spTgt spid="3">
                                            <p:txEl>
                                              <p:pRg st="7" end="7"/>
                                            </p:txEl>
                                          </p:spTgt>
                                        </p:tgtEl>
                                      </p:cBhvr>
                                    </p:animEffect>
                                    <p:anim calcmode="lin" valueType="num">
                                      <p:cBhvr>
                                        <p:cTn id="2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8100510" cy="1143000"/>
          </a:xfrm>
        </p:spPr>
        <p:txBody>
          <a:bodyPr>
            <a:noAutofit/>
          </a:bodyPr>
          <a:lstStyle/>
          <a:p>
            <a:r>
              <a:rPr lang="en-US" sz="3600" dirty="0" smtClean="0"/>
              <a:t>Risk Assessment fo</a:t>
            </a:r>
            <a:r>
              <a:rPr lang="en-US" sz="3600" dirty="0" smtClean="0"/>
              <a:t>r Ectasia after </a:t>
            </a:r>
            <a:br>
              <a:rPr lang="en-US" sz="3600" dirty="0" smtClean="0"/>
            </a:br>
            <a:r>
              <a:rPr lang="en-US" sz="3600" dirty="0" smtClean="0"/>
              <a:t>Corneal Refractive Surgery</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67350926"/>
              </p:ext>
            </p:extLst>
          </p:nvPr>
        </p:nvGraphicFramePr>
        <p:xfrm>
          <a:off x="76199" y="2438400"/>
          <a:ext cx="9067801" cy="2971800"/>
        </p:xfrm>
        <a:graphic>
          <a:graphicData uri="http://schemas.openxmlformats.org/drawingml/2006/table">
            <a:tbl>
              <a:tblPr firstRow="1" firstCol="1" bandRow="1">
                <a:tableStyleId>{5C22544A-7EE6-4342-B048-85BDC9FD1C3A}</a:tableStyleId>
              </a:tblPr>
              <a:tblGrid>
                <a:gridCol w="1199049"/>
                <a:gridCol w="1391752"/>
                <a:gridCol w="1905000"/>
                <a:gridCol w="1698726"/>
                <a:gridCol w="1515255"/>
                <a:gridCol w="1358019"/>
              </a:tblGrid>
              <a:tr h="298709">
                <a:tc rowSpan="2">
                  <a:txBody>
                    <a:bodyPr/>
                    <a:lstStyle/>
                    <a:p>
                      <a:pPr marL="0" marR="0" algn="ctr">
                        <a:lnSpc>
                          <a:spcPct val="107000"/>
                        </a:lnSpc>
                        <a:spcBef>
                          <a:spcPts val="0"/>
                        </a:spcBef>
                        <a:spcAft>
                          <a:spcPts val="0"/>
                        </a:spcAft>
                      </a:pPr>
                      <a:r>
                        <a:rPr lang="en-US" sz="1400" dirty="0">
                          <a:effectLst/>
                        </a:rPr>
                        <a:t>Pattern</a:t>
                      </a:r>
                      <a:endParaRPr lang="en-US" sz="1100" dirty="0">
                        <a:effectLst/>
                        <a:latin typeface="Calibri"/>
                        <a:ea typeface="Calibri"/>
                        <a:cs typeface="Times New Roman"/>
                      </a:endParaRPr>
                    </a:p>
                  </a:txBody>
                  <a:tcPr marL="64288" marR="64288" marT="0" marB="0" anchor="ctr"/>
                </a:tc>
                <a:tc gridSpan="5">
                  <a:txBody>
                    <a:bodyPr/>
                    <a:lstStyle/>
                    <a:p>
                      <a:pPr marL="0" marR="0" algn="ctr">
                        <a:lnSpc>
                          <a:spcPct val="107000"/>
                        </a:lnSpc>
                        <a:spcBef>
                          <a:spcPts val="0"/>
                        </a:spcBef>
                        <a:spcAft>
                          <a:spcPts val="0"/>
                        </a:spcAft>
                      </a:pPr>
                      <a:r>
                        <a:rPr lang="en-US" sz="1400" dirty="0" smtClean="0">
                          <a:effectLst/>
                        </a:rPr>
                        <a:t>SCORE</a:t>
                      </a:r>
                      <a:endParaRPr lang="en-US" sz="1100" dirty="0">
                        <a:effectLst/>
                        <a:latin typeface="Calibri"/>
                        <a:ea typeface="Calibri"/>
                        <a:cs typeface="Times New Roman"/>
                      </a:endParaRPr>
                    </a:p>
                  </a:txBody>
                  <a:tcPr marL="64288" marR="64288"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12933">
                <a:tc vMerge="1">
                  <a:txBody>
                    <a:bodyPr/>
                    <a:lstStyle/>
                    <a:p>
                      <a:endParaRPr lang="en-US"/>
                    </a:p>
                  </a:txBody>
                  <a:tcPr/>
                </a:tc>
                <a:tc>
                  <a:txBody>
                    <a:bodyPr/>
                    <a:lstStyle/>
                    <a:p>
                      <a:pPr marL="0" marR="0" algn="ctr">
                        <a:lnSpc>
                          <a:spcPct val="107000"/>
                        </a:lnSpc>
                        <a:spcBef>
                          <a:spcPts val="0"/>
                        </a:spcBef>
                        <a:spcAft>
                          <a:spcPts val="0"/>
                        </a:spcAft>
                      </a:pPr>
                      <a:r>
                        <a:rPr lang="en-US" sz="1400">
                          <a:effectLst/>
                        </a:rPr>
                        <a:t>4</a:t>
                      </a:r>
                      <a:endParaRPr lang="en-US" sz="1100">
                        <a:effectLst/>
                        <a:latin typeface="Calibri"/>
                        <a:ea typeface="Calibri"/>
                        <a:cs typeface="Times New Roman"/>
                      </a:endParaRPr>
                    </a:p>
                  </a:txBody>
                  <a:tcPr marL="64288" marR="64288" marT="0" marB="0" anchor="b"/>
                </a:tc>
                <a:tc>
                  <a:txBody>
                    <a:bodyPr/>
                    <a:lstStyle/>
                    <a:p>
                      <a:pPr marL="0" marR="0" algn="ctr">
                        <a:lnSpc>
                          <a:spcPct val="107000"/>
                        </a:lnSpc>
                        <a:spcBef>
                          <a:spcPts val="0"/>
                        </a:spcBef>
                        <a:spcAft>
                          <a:spcPts val="0"/>
                        </a:spcAft>
                      </a:pPr>
                      <a:r>
                        <a:rPr lang="en-US" sz="1400">
                          <a:effectLst/>
                        </a:rPr>
                        <a:t>3</a:t>
                      </a:r>
                      <a:endParaRPr lang="en-US" sz="1100">
                        <a:effectLst/>
                        <a:latin typeface="Calibri"/>
                        <a:ea typeface="Calibri"/>
                        <a:cs typeface="Times New Roman"/>
                      </a:endParaRPr>
                    </a:p>
                  </a:txBody>
                  <a:tcPr marL="64288" marR="64288" marT="0" marB="0" anchor="b"/>
                </a:tc>
                <a:tc>
                  <a:txBody>
                    <a:bodyPr/>
                    <a:lstStyle/>
                    <a:p>
                      <a:pPr marL="0" marR="0" algn="ctr">
                        <a:lnSpc>
                          <a:spcPct val="107000"/>
                        </a:lnSpc>
                        <a:spcBef>
                          <a:spcPts val="0"/>
                        </a:spcBef>
                        <a:spcAft>
                          <a:spcPts val="0"/>
                        </a:spcAft>
                      </a:pPr>
                      <a:r>
                        <a:rPr lang="en-US" sz="1400">
                          <a:effectLst/>
                        </a:rPr>
                        <a:t>2</a:t>
                      </a:r>
                      <a:endParaRPr lang="en-US" sz="1100">
                        <a:effectLst/>
                        <a:latin typeface="Calibri"/>
                        <a:ea typeface="Calibri"/>
                        <a:cs typeface="Times New Roman"/>
                      </a:endParaRPr>
                    </a:p>
                  </a:txBody>
                  <a:tcPr marL="64288" marR="64288" marT="0" marB="0" anchor="b"/>
                </a:tc>
                <a:tc>
                  <a:txBody>
                    <a:bodyPr/>
                    <a:lstStyle/>
                    <a:p>
                      <a:pPr marL="0" marR="0" algn="ctr">
                        <a:lnSpc>
                          <a:spcPct val="107000"/>
                        </a:lnSpc>
                        <a:spcBef>
                          <a:spcPts val="0"/>
                        </a:spcBef>
                        <a:spcAft>
                          <a:spcPts val="0"/>
                        </a:spcAft>
                      </a:pPr>
                      <a:r>
                        <a:rPr lang="en-US" sz="1400">
                          <a:effectLst/>
                        </a:rPr>
                        <a:t>1</a:t>
                      </a:r>
                      <a:endParaRPr lang="en-US" sz="1100">
                        <a:effectLst/>
                        <a:latin typeface="Calibri"/>
                        <a:ea typeface="Calibri"/>
                        <a:cs typeface="Times New Roman"/>
                      </a:endParaRPr>
                    </a:p>
                  </a:txBody>
                  <a:tcPr marL="64288" marR="64288" marT="0" marB="0" anchor="b"/>
                </a:tc>
                <a:tc>
                  <a:txBody>
                    <a:bodyPr/>
                    <a:lstStyle/>
                    <a:p>
                      <a:pPr marL="0" marR="0" algn="ctr">
                        <a:lnSpc>
                          <a:spcPct val="107000"/>
                        </a:lnSpc>
                        <a:spcBef>
                          <a:spcPts val="0"/>
                        </a:spcBef>
                        <a:spcAft>
                          <a:spcPts val="0"/>
                        </a:spcAft>
                      </a:pPr>
                      <a:r>
                        <a:rPr lang="en-US" sz="1400">
                          <a:effectLst/>
                        </a:rPr>
                        <a:t>0</a:t>
                      </a:r>
                      <a:endParaRPr lang="en-US" sz="1100">
                        <a:effectLst/>
                        <a:latin typeface="Calibri"/>
                        <a:ea typeface="Calibri"/>
                        <a:cs typeface="Times New Roman"/>
                      </a:endParaRPr>
                    </a:p>
                  </a:txBody>
                  <a:tcPr marL="64288" marR="64288" marT="0" marB="0" anchor="b"/>
                </a:tc>
              </a:tr>
              <a:tr h="1128429">
                <a:tc>
                  <a:txBody>
                    <a:bodyPr/>
                    <a:lstStyle/>
                    <a:p>
                      <a:pPr marL="0" marR="0" algn="ctr">
                        <a:lnSpc>
                          <a:spcPct val="107000"/>
                        </a:lnSpc>
                        <a:spcBef>
                          <a:spcPts val="0"/>
                        </a:spcBef>
                        <a:spcAft>
                          <a:spcPts val="0"/>
                        </a:spcAft>
                      </a:pPr>
                      <a:r>
                        <a:rPr lang="en-US" sz="1400" dirty="0">
                          <a:effectLst/>
                        </a:rPr>
                        <a:t>Topography</a:t>
                      </a:r>
                      <a:endParaRPr lang="en-US" sz="1100" dirty="0">
                        <a:effectLst/>
                        <a:latin typeface="Calibri"/>
                        <a:ea typeface="Calibri"/>
                        <a:cs typeface="Times New Roman"/>
                      </a:endParaRPr>
                    </a:p>
                  </a:txBody>
                  <a:tcPr marL="64288" marR="64288" marT="0" marB="0" anchor="ctr"/>
                </a:tc>
                <a:tc>
                  <a:txBody>
                    <a:bodyPr/>
                    <a:lstStyle/>
                    <a:p>
                      <a:pPr marL="0" marR="0" algn="ctr">
                        <a:lnSpc>
                          <a:spcPct val="107000"/>
                        </a:lnSpc>
                        <a:spcBef>
                          <a:spcPts val="0"/>
                        </a:spcBef>
                        <a:spcAft>
                          <a:spcPts val="0"/>
                        </a:spcAft>
                      </a:pPr>
                      <a:r>
                        <a:rPr lang="en-US" sz="1400">
                          <a:effectLst/>
                        </a:rPr>
                        <a:t>Abnormal </a:t>
                      </a:r>
                      <a:br>
                        <a:rPr lang="en-US" sz="1400">
                          <a:effectLst/>
                        </a:rPr>
                      </a:br>
                      <a:r>
                        <a:rPr lang="en-US" sz="1400">
                          <a:effectLst/>
                        </a:rPr>
                        <a:t>topography</a:t>
                      </a:r>
                      <a:endParaRPr lang="en-US" sz="1100">
                        <a:effectLst/>
                        <a:latin typeface="Calibri"/>
                        <a:ea typeface="Calibri"/>
                        <a:cs typeface="Times New Roman"/>
                      </a:endParaRPr>
                    </a:p>
                  </a:txBody>
                  <a:tcPr marL="64288" marR="64288" marT="0" marB="0" anchor="ctr"/>
                </a:tc>
                <a:tc>
                  <a:txBody>
                    <a:bodyPr/>
                    <a:lstStyle/>
                    <a:p>
                      <a:pPr marL="0" marR="0" algn="ctr">
                        <a:lnSpc>
                          <a:spcPct val="107000"/>
                        </a:lnSpc>
                        <a:spcBef>
                          <a:spcPts val="0"/>
                        </a:spcBef>
                        <a:spcAft>
                          <a:spcPts val="0"/>
                        </a:spcAft>
                      </a:pPr>
                      <a:r>
                        <a:rPr lang="en-US" sz="1400">
                          <a:effectLst/>
                        </a:rPr>
                        <a:t>Inferior Steepening / Skewed radial axis</a:t>
                      </a:r>
                      <a:endParaRPr lang="en-US" sz="1100">
                        <a:effectLst/>
                        <a:latin typeface="Calibri"/>
                        <a:ea typeface="Calibri"/>
                        <a:cs typeface="Times New Roman"/>
                      </a:endParaRPr>
                    </a:p>
                  </a:txBody>
                  <a:tcPr marL="64288" marR="64288" marT="0" marB="0" anchor="ctr"/>
                </a:tc>
                <a:tc>
                  <a:txBody>
                    <a:bodyPr/>
                    <a:lstStyle/>
                    <a:p>
                      <a:pPr marL="0" marR="0" algn="ctr">
                        <a:lnSpc>
                          <a:spcPct val="107000"/>
                        </a:lnSpc>
                        <a:spcBef>
                          <a:spcPts val="0"/>
                        </a:spcBef>
                        <a:spcAft>
                          <a:spcPts val="0"/>
                        </a:spcAft>
                      </a:pPr>
                      <a:r>
                        <a:rPr lang="en-US" sz="1400" strike="sngStrike">
                          <a:effectLst/>
                        </a:rPr>
                        <a:t>Asymmetric bow tie</a:t>
                      </a:r>
                      <a:endParaRPr lang="en-US" sz="1100">
                        <a:effectLst/>
                        <a:latin typeface="Calibri"/>
                        <a:ea typeface="Calibri"/>
                        <a:cs typeface="Times New Roman"/>
                      </a:endParaRPr>
                    </a:p>
                  </a:txBody>
                  <a:tcPr marL="64288" marR="64288" marT="0" marB="0" anchor="ctr"/>
                </a:tc>
                <a:tc>
                  <a:txBody>
                    <a:bodyPr/>
                    <a:lstStyle/>
                    <a:p>
                      <a:pPr marL="0" marR="0" algn="ctr">
                        <a:lnSpc>
                          <a:spcPct val="107000"/>
                        </a:lnSpc>
                        <a:spcBef>
                          <a:spcPts val="0"/>
                        </a:spcBef>
                        <a:spcAft>
                          <a:spcPts val="0"/>
                        </a:spcAft>
                      </a:pPr>
                      <a:r>
                        <a:rPr lang="en-US" sz="1400">
                          <a:effectLst/>
                        </a:rPr>
                        <a:t>Asymmetric bow tie</a:t>
                      </a:r>
                      <a:endParaRPr lang="en-US" sz="1100">
                        <a:effectLst/>
                        <a:latin typeface="Calibri"/>
                        <a:ea typeface="Calibri"/>
                        <a:cs typeface="Times New Roman"/>
                      </a:endParaRPr>
                    </a:p>
                  </a:txBody>
                  <a:tcPr marL="64288" marR="64288" marT="0" marB="0" anchor="ctr"/>
                </a:tc>
                <a:tc>
                  <a:txBody>
                    <a:bodyPr/>
                    <a:lstStyle/>
                    <a:p>
                      <a:pPr marL="0" marR="0" algn="ctr">
                        <a:lnSpc>
                          <a:spcPct val="107000"/>
                        </a:lnSpc>
                        <a:spcBef>
                          <a:spcPts val="0"/>
                        </a:spcBef>
                        <a:spcAft>
                          <a:spcPts val="0"/>
                        </a:spcAft>
                      </a:pPr>
                      <a:r>
                        <a:rPr lang="en-US" sz="1400">
                          <a:effectLst/>
                        </a:rPr>
                        <a:t>Normal </a:t>
                      </a:r>
                      <a:br>
                        <a:rPr lang="en-US" sz="1400">
                          <a:effectLst/>
                        </a:rPr>
                      </a:br>
                      <a:r>
                        <a:rPr lang="en-US" sz="1400">
                          <a:effectLst/>
                        </a:rPr>
                        <a:t>/ Symmetric bow tie</a:t>
                      </a:r>
                      <a:endParaRPr lang="en-US" sz="1100">
                        <a:effectLst/>
                        <a:latin typeface="Calibri"/>
                        <a:ea typeface="Calibri"/>
                        <a:cs typeface="Times New Roman"/>
                      </a:endParaRPr>
                    </a:p>
                  </a:txBody>
                  <a:tcPr marL="64288" marR="64288" marT="0" marB="0" anchor="ctr"/>
                </a:tc>
              </a:tr>
              <a:tr h="298709">
                <a:tc>
                  <a:txBody>
                    <a:bodyPr/>
                    <a:lstStyle/>
                    <a:p>
                      <a:pPr marL="0" marR="0" algn="ctr">
                        <a:lnSpc>
                          <a:spcPct val="107000"/>
                        </a:lnSpc>
                        <a:spcBef>
                          <a:spcPts val="0"/>
                        </a:spcBef>
                        <a:spcAft>
                          <a:spcPts val="0"/>
                        </a:spcAft>
                      </a:pPr>
                      <a:r>
                        <a:rPr lang="en-US" sz="1400" dirty="0">
                          <a:effectLst/>
                        </a:rPr>
                        <a:t>RSB</a:t>
                      </a:r>
                      <a:endParaRPr lang="en-US" sz="1100" dirty="0">
                        <a:effectLst/>
                        <a:latin typeface="Calibri"/>
                        <a:ea typeface="Calibri"/>
                        <a:cs typeface="Times New Roman"/>
                      </a:endParaRPr>
                    </a:p>
                  </a:txBody>
                  <a:tcPr marL="64288" marR="64288" marT="0" marB="0" anchor="b"/>
                </a:tc>
                <a:tc>
                  <a:txBody>
                    <a:bodyPr/>
                    <a:lstStyle/>
                    <a:p>
                      <a:pPr marL="0" marR="0" algn="ctr">
                        <a:lnSpc>
                          <a:spcPct val="107000"/>
                        </a:lnSpc>
                        <a:spcBef>
                          <a:spcPts val="0"/>
                        </a:spcBef>
                        <a:spcAft>
                          <a:spcPts val="0"/>
                        </a:spcAft>
                      </a:pPr>
                      <a:r>
                        <a:rPr lang="en-US" sz="1400">
                          <a:effectLst/>
                        </a:rPr>
                        <a:t>&lt; 240 µm</a:t>
                      </a:r>
                      <a:endParaRPr lang="en-US" sz="1100">
                        <a:effectLst/>
                        <a:latin typeface="Calibri"/>
                        <a:ea typeface="Calibri"/>
                        <a:cs typeface="Times New Roman"/>
                      </a:endParaRPr>
                    </a:p>
                  </a:txBody>
                  <a:tcPr marL="64288" marR="64288" marT="0" marB="0" anchor="b"/>
                </a:tc>
                <a:tc>
                  <a:txBody>
                    <a:bodyPr/>
                    <a:lstStyle/>
                    <a:p>
                      <a:pPr marL="0" marR="0" algn="ctr">
                        <a:lnSpc>
                          <a:spcPct val="107000"/>
                        </a:lnSpc>
                        <a:spcBef>
                          <a:spcPts val="0"/>
                        </a:spcBef>
                        <a:spcAft>
                          <a:spcPts val="0"/>
                        </a:spcAft>
                      </a:pPr>
                      <a:r>
                        <a:rPr lang="en-US" sz="1400">
                          <a:effectLst/>
                        </a:rPr>
                        <a:t>240 – 259 µm</a:t>
                      </a:r>
                      <a:endParaRPr lang="en-US" sz="1100">
                        <a:effectLst/>
                        <a:latin typeface="Calibri"/>
                        <a:ea typeface="Calibri"/>
                        <a:cs typeface="Times New Roman"/>
                      </a:endParaRPr>
                    </a:p>
                  </a:txBody>
                  <a:tcPr marL="64288" marR="64288" marT="0" marB="0" anchor="b"/>
                </a:tc>
                <a:tc>
                  <a:txBody>
                    <a:bodyPr/>
                    <a:lstStyle/>
                    <a:p>
                      <a:pPr marL="0" marR="0" algn="ctr">
                        <a:lnSpc>
                          <a:spcPct val="107000"/>
                        </a:lnSpc>
                        <a:spcBef>
                          <a:spcPts val="0"/>
                        </a:spcBef>
                        <a:spcAft>
                          <a:spcPts val="0"/>
                        </a:spcAft>
                      </a:pPr>
                      <a:r>
                        <a:rPr lang="en-US" sz="1400">
                          <a:effectLst/>
                        </a:rPr>
                        <a:t>260 - 279 µm</a:t>
                      </a:r>
                      <a:endParaRPr lang="en-US" sz="1100">
                        <a:effectLst/>
                        <a:latin typeface="Calibri"/>
                        <a:ea typeface="Calibri"/>
                        <a:cs typeface="Times New Roman"/>
                      </a:endParaRPr>
                    </a:p>
                  </a:txBody>
                  <a:tcPr marL="64288" marR="64288" marT="0" marB="0" anchor="b"/>
                </a:tc>
                <a:tc>
                  <a:txBody>
                    <a:bodyPr/>
                    <a:lstStyle/>
                    <a:p>
                      <a:pPr marL="0" marR="0" algn="ctr">
                        <a:lnSpc>
                          <a:spcPct val="107000"/>
                        </a:lnSpc>
                        <a:spcBef>
                          <a:spcPts val="0"/>
                        </a:spcBef>
                        <a:spcAft>
                          <a:spcPts val="0"/>
                        </a:spcAft>
                      </a:pPr>
                      <a:r>
                        <a:rPr lang="en-US" sz="1400">
                          <a:effectLst/>
                        </a:rPr>
                        <a:t>280-299 µm</a:t>
                      </a:r>
                      <a:endParaRPr lang="en-US" sz="1100">
                        <a:effectLst/>
                        <a:latin typeface="Calibri"/>
                        <a:ea typeface="Calibri"/>
                        <a:cs typeface="Times New Roman"/>
                      </a:endParaRPr>
                    </a:p>
                  </a:txBody>
                  <a:tcPr marL="64288" marR="64288" marT="0" marB="0" anchor="b"/>
                </a:tc>
                <a:tc>
                  <a:txBody>
                    <a:bodyPr/>
                    <a:lstStyle/>
                    <a:p>
                      <a:pPr marL="0" marR="0" algn="ctr">
                        <a:lnSpc>
                          <a:spcPct val="107000"/>
                        </a:lnSpc>
                        <a:spcBef>
                          <a:spcPts val="0"/>
                        </a:spcBef>
                        <a:spcAft>
                          <a:spcPts val="0"/>
                        </a:spcAft>
                      </a:pPr>
                      <a:r>
                        <a:rPr lang="en-US" sz="1400">
                          <a:effectLst/>
                        </a:rPr>
                        <a:t>≥ 300 µm</a:t>
                      </a:r>
                      <a:endParaRPr lang="en-US" sz="1100">
                        <a:effectLst/>
                        <a:latin typeface="Calibri"/>
                        <a:ea typeface="Calibri"/>
                        <a:cs typeface="Times New Roman"/>
                      </a:endParaRPr>
                    </a:p>
                  </a:txBody>
                  <a:tcPr marL="64288" marR="64288" marT="0" marB="0" anchor="b"/>
                </a:tc>
              </a:tr>
              <a:tr h="298709">
                <a:tc>
                  <a:txBody>
                    <a:bodyPr/>
                    <a:lstStyle/>
                    <a:p>
                      <a:pPr marL="0" marR="0" algn="ctr">
                        <a:lnSpc>
                          <a:spcPct val="107000"/>
                        </a:lnSpc>
                        <a:spcBef>
                          <a:spcPts val="0"/>
                        </a:spcBef>
                        <a:spcAft>
                          <a:spcPts val="0"/>
                        </a:spcAft>
                      </a:pPr>
                      <a:r>
                        <a:rPr lang="en-US" sz="1400" dirty="0">
                          <a:effectLst/>
                        </a:rPr>
                        <a:t>Age</a:t>
                      </a:r>
                      <a:endParaRPr lang="en-US" sz="1100" dirty="0">
                        <a:effectLst/>
                        <a:latin typeface="Calibri"/>
                        <a:ea typeface="Calibri"/>
                        <a:cs typeface="Times New Roman"/>
                      </a:endParaRPr>
                    </a:p>
                  </a:txBody>
                  <a:tcPr marL="64288" marR="64288" marT="0" marB="0" anchor="b"/>
                </a:tc>
                <a:tc>
                  <a:txBody>
                    <a:bodyPr/>
                    <a:lstStyle/>
                    <a:p>
                      <a:pPr marL="0" marR="0" algn="ctr">
                        <a:lnSpc>
                          <a:spcPct val="107000"/>
                        </a:lnSpc>
                        <a:spcBef>
                          <a:spcPts val="0"/>
                        </a:spcBef>
                        <a:spcAft>
                          <a:spcPts val="0"/>
                        </a:spcAft>
                      </a:pPr>
                      <a:r>
                        <a:rPr lang="en-US" sz="1400">
                          <a:effectLst/>
                        </a:rPr>
                        <a:t>&lt;18yrs</a:t>
                      </a:r>
                      <a:endParaRPr lang="en-US" sz="1100">
                        <a:effectLst/>
                        <a:latin typeface="Calibri"/>
                        <a:ea typeface="Calibri"/>
                        <a:cs typeface="Times New Roman"/>
                      </a:endParaRPr>
                    </a:p>
                  </a:txBody>
                  <a:tcPr marL="64288" marR="64288" marT="0" marB="0" anchor="b"/>
                </a:tc>
                <a:tc>
                  <a:txBody>
                    <a:bodyPr/>
                    <a:lstStyle/>
                    <a:p>
                      <a:pPr marL="0" marR="0" algn="ctr">
                        <a:lnSpc>
                          <a:spcPct val="107000"/>
                        </a:lnSpc>
                        <a:spcBef>
                          <a:spcPts val="0"/>
                        </a:spcBef>
                        <a:spcAft>
                          <a:spcPts val="0"/>
                        </a:spcAft>
                      </a:pPr>
                      <a:r>
                        <a:rPr lang="en-US" sz="1400">
                          <a:effectLst/>
                        </a:rPr>
                        <a:t>18 – 21 yrs</a:t>
                      </a:r>
                      <a:endParaRPr lang="en-US" sz="1100">
                        <a:effectLst/>
                        <a:latin typeface="Calibri"/>
                        <a:ea typeface="Calibri"/>
                        <a:cs typeface="Times New Roman"/>
                      </a:endParaRPr>
                    </a:p>
                  </a:txBody>
                  <a:tcPr marL="64288" marR="64288" marT="0" marB="0" anchor="b"/>
                </a:tc>
                <a:tc>
                  <a:txBody>
                    <a:bodyPr/>
                    <a:lstStyle/>
                    <a:p>
                      <a:pPr marL="0" marR="0" algn="ctr">
                        <a:lnSpc>
                          <a:spcPct val="107000"/>
                        </a:lnSpc>
                        <a:spcBef>
                          <a:spcPts val="0"/>
                        </a:spcBef>
                        <a:spcAft>
                          <a:spcPts val="0"/>
                        </a:spcAft>
                      </a:pPr>
                      <a:r>
                        <a:rPr lang="en-US" sz="1400">
                          <a:effectLst/>
                        </a:rPr>
                        <a:t>22 - 25 yrs</a:t>
                      </a:r>
                      <a:endParaRPr lang="en-US" sz="1100">
                        <a:effectLst/>
                        <a:latin typeface="Calibri"/>
                        <a:ea typeface="Calibri"/>
                        <a:cs typeface="Times New Roman"/>
                      </a:endParaRPr>
                    </a:p>
                  </a:txBody>
                  <a:tcPr marL="64288" marR="64288" marT="0" marB="0" anchor="b"/>
                </a:tc>
                <a:tc>
                  <a:txBody>
                    <a:bodyPr/>
                    <a:lstStyle/>
                    <a:p>
                      <a:pPr marL="0" marR="0" algn="ctr">
                        <a:lnSpc>
                          <a:spcPct val="107000"/>
                        </a:lnSpc>
                        <a:spcBef>
                          <a:spcPts val="0"/>
                        </a:spcBef>
                        <a:spcAft>
                          <a:spcPts val="0"/>
                        </a:spcAft>
                      </a:pPr>
                      <a:r>
                        <a:rPr lang="en-US" sz="1400">
                          <a:effectLst/>
                        </a:rPr>
                        <a:t>26 - 29 yrs</a:t>
                      </a:r>
                      <a:endParaRPr lang="en-US" sz="1100">
                        <a:effectLst/>
                        <a:latin typeface="Calibri"/>
                        <a:ea typeface="Calibri"/>
                        <a:cs typeface="Times New Roman"/>
                      </a:endParaRPr>
                    </a:p>
                  </a:txBody>
                  <a:tcPr marL="64288" marR="64288" marT="0" marB="0" anchor="b"/>
                </a:tc>
                <a:tc>
                  <a:txBody>
                    <a:bodyPr/>
                    <a:lstStyle/>
                    <a:p>
                      <a:pPr marL="0" marR="0" algn="ctr">
                        <a:lnSpc>
                          <a:spcPct val="107000"/>
                        </a:lnSpc>
                        <a:spcBef>
                          <a:spcPts val="0"/>
                        </a:spcBef>
                        <a:spcAft>
                          <a:spcPts val="0"/>
                        </a:spcAft>
                      </a:pPr>
                      <a:r>
                        <a:rPr lang="en-US" sz="1400">
                          <a:effectLst/>
                        </a:rPr>
                        <a:t>≥ 30 yrs</a:t>
                      </a:r>
                      <a:endParaRPr lang="en-US" sz="1100">
                        <a:effectLst/>
                        <a:latin typeface="Calibri"/>
                        <a:ea typeface="Calibri"/>
                        <a:cs typeface="Times New Roman"/>
                      </a:endParaRPr>
                    </a:p>
                  </a:txBody>
                  <a:tcPr marL="64288" marR="64288" marT="0" marB="0" anchor="b"/>
                </a:tc>
              </a:tr>
              <a:tr h="298709">
                <a:tc>
                  <a:txBody>
                    <a:bodyPr/>
                    <a:lstStyle/>
                    <a:p>
                      <a:pPr marL="0" marR="0" algn="ctr">
                        <a:lnSpc>
                          <a:spcPct val="107000"/>
                        </a:lnSpc>
                        <a:spcBef>
                          <a:spcPts val="0"/>
                        </a:spcBef>
                        <a:spcAft>
                          <a:spcPts val="0"/>
                        </a:spcAft>
                      </a:pPr>
                      <a:r>
                        <a:rPr lang="en-US" sz="1400" dirty="0">
                          <a:effectLst/>
                        </a:rPr>
                        <a:t>CT</a:t>
                      </a:r>
                      <a:endParaRPr lang="en-US" sz="1100" dirty="0">
                        <a:effectLst/>
                        <a:latin typeface="Calibri"/>
                        <a:ea typeface="Calibri"/>
                        <a:cs typeface="Times New Roman"/>
                      </a:endParaRPr>
                    </a:p>
                  </a:txBody>
                  <a:tcPr marL="64288" marR="64288" marT="0" marB="0" anchor="b"/>
                </a:tc>
                <a:tc>
                  <a:txBody>
                    <a:bodyPr/>
                    <a:lstStyle/>
                    <a:p>
                      <a:pPr marL="0" marR="0" algn="ctr">
                        <a:lnSpc>
                          <a:spcPct val="107000"/>
                        </a:lnSpc>
                        <a:spcBef>
                          <a:spcPts val="0"/>
                        </a:spcBef>
                        <a:spcAft>
                          <a:spcPts val="0"/>
                        </a:spcAft>
                      </a:pPr>
                      <a:r>
                        <a:rPr lang="en-US" sz="1400">
                          <a:effectLst/>
                        </a:rPr>
                        <a:t>&lt; 450 µm</a:t>
                      </a:r>
                      <a:endParaRPr lang="en-US" sz="1100">
                        <a:effectLst/>
                        <a:latin typeface="Calibri"/>
                        <a:ea typeface="Calibri"/>
                        <a:cs typeface="Times New Roman"/>
                      </a:endParaRPr>
                    </a:p>
                  </a:txBody>
                  <a:tcPr marL="64288" marR="64288" marT="0" marB="0" anchor="b"/>
                </a:tc>
                <a:tc>
                  <a:txBody>
                    <a:bodyPr/>
                    <a:lstStyle/>
                    <a:p>
                      <a:pPr marL="0" marR="0" algn="ctr">
                        <a:lnSpc>
                          <a:spcPct val="107000"/>
                        </a:lnSpc>
                        <a:spcBef>
                          <a:spcPts val="0"/>
                        </a:spcBef>
                        <a:spcAft>
                          <a:spcPts val="0"/>
                        </a:spcAft>
                      </a:pPr>
                      <a:r>
                        <a:rPr lang="en-US" sz="1400">
                          <a:effectLst/>
                        </a:rPr>
                        <a:t>451 – 480 µm</a:t>
                      </a:r>
                      <a:endParaRPr lang="en-US" sz="1100">
                        <a:effectLst/>
                        <a:latin typeface="Calibri"/>
                        <a:ea typeface="Calibri"/>
                        <a:cs typeface="Times New Roman"/>
                      </a:endParaRPr>
                    </a:p>
                  </a:txBody>
                  <a:tcPr marL="64288" marR="64288" marT="0" marB="0" anchor="b"/>
                </a:tc>
                <a:tc>
                  <a:txBody>
                    <a:bodyPr/>
                    <a:lstStyle/>
                    <a:p>
                      <a:pPr marL="0" marR="0" algn="ctr">
                        <a:lnSpc>
                          <a:spcPct val="107000"/>
                        </a:lnSpc>
                        <a:spcBef>
                          <a:spcPts val="0"/>
                        </a:spcBef>
                        <a:spcAft>
                          <a:spcPts val="0"/>
                        </a:spcAft>
                      </a:pPr>
                      <a:r>
                        <a:rPr lang="en-US" sz="1400">
                          <a:effectLst/>
                        </a:rPr>
                        <a:t>481 - 510 µm</a:t>
                      </a:r>
                      <a:endParaRPr lang="en-US" sz="1100">
                        <a:effectLst/>
                        <a:latin typeface="Calibri"/>
                        <a:ea typeface="Calibri"/>
                        <a:cs typeface="Times New Roman"/>
                      </a:endParaRPr>
                    </a:p>
                  </a:txBody>
                  <a:tcPr marL="64288" marR="64288" marT="0" marB="0" anchor="b"/>
                </a:tc>
                <a:tc>
                  <a:txBody>
                    <a:bodyPr/>
                    <a:lstStyle/>
                    <a:p>
                      <a:pPr marL="0" marR="0" algn="ctr">
                        <a:lnSpc>
                          <a:spcPct val="107000"/>
                        </a:lnSpc>
                        <a:spcBef>
                          <a:spcPts val="0"/>
                        </a:spcBef>
                        <a:spcAft>
                          <a:spcPts val="0"/>
                        </a:spcAft>
                      </a:pPr>
                      <a:r>
                        <a:rPr lang="en-US" sz="1400" strike="sngStrike">
                          <a:effectLst/>
                        </a:rPr>
                        <a:t>≥ 510 µm</a:t>
                      </a:r>
                      <a:endParaRPr lang="en-US" sz="1100">
                        <a:effectLst/>
                        <a:latin typeface="Calibri"/>
                        <a:ea typeface="Calibri"/>
                        <a:cs typeface="Times New Roman"/>
                      </a:endParaRPr>
                    </a:p>
                  </a:txBody>
                  <a:tcPr marL="64288" marR="64288" marT="0" marB="0" anchor="b"/>
                </a:tc>
                <a:tc>
                  <a:txBody>
                    <a:bodyPr/>
                    <a:lstStyle/>
                    <a:p>
                      <a:pPr marL="0" marR="0" algn="ctr">
                        <a:lnSpc>
                          <a:spcPct val="107000"/>
                        </a:lnSpc>
                        <a:spcBef>
                          <a:spcPts val="0"/>
                        </a:spcBef>
                        <a:spcAft>
                          <a:spcPts val="0"/>
                        </a:spcAft>
                      </a:pPr>
                      <a:r>
                        <a:rPr lang="en-US" sz="1400">
                          <a:effectLst/>
                        </a:rPr>
                        <a:t>≥ 510 µm</a:t>
                      </a:r>
                      <a:endParaRPr lang="en-US" sz="1100">
                        <a:effectLst/>
                        <a:latin typeface="Calibri"/>
                        <a:ea typeface="Calibri"/>
                        <a:cs typeface="Times New Roman"/>
                      </a:endParaRPr>
                    </a:p>
                  </a:txBody>
                  <a:tcPr marL="64288" marR="64288" marT="0" marB="0" anchor="b"/>
                </a:tc>
              </a:tr>
              <a:tr h="335602">
                <a:tc>
                  <a:txBody>
                    <a:bodyPr/>
                    <a:lstStyle/>
                    <a:p>
                      <a:pPr marL="0" marR="0" algn="ctr">
                        <a:lnSpc>
                          <a:spcPct val="107000"/>
                        </a:lnSpc>
                        <a:spcBef>
                          <a:spcPts val="0"/>
                        </a:spcBef>
                        <a:spcAft>
                          <a:spcPts val="0"/>
                        </a:spcAft>
                      </a:pPr>
                      <a:r>
                        <a:rPr lang="en-US" sz="1400" dirty="0">
                          <a:effectLst/>
                        </a:rPr>
                        <a:t>MRSE</a:t>
                      </a:r>
                      <a:endParaRPr lang="en-US" sz="1100" dirty="0">
                        <a:effectLst/>
                        <a:latin typeface="Calibri"/>
                        <a:ea typeface="Calibri"/>
                        <a:cs typeface="Times New Roman"/>
                      </a:endParaRPr>
                    </a:p>
                  </a:txBody>
                  <a:tcPr marL="64288" marR="64288" marT="0" marB="0" anchor="b"/>
                </a:tc>
                <a:tc>
                  <a:txBody>
                    <a:bodyPr/>
                    <a:lstStyle/>
                    <a:p>
                      <a:pPr marL="0" marR="0" algn="ctr">
                        <a:lnSpc>
                          <a:spcPct val="107000"/>
                        </a:lnSpc>
                        <a:spcBef>
                          <a:spcPts val="0"/>
                        </a:spcBef>
                        <a:spcAft>
                          <a:spcPts val="0"/>
                        </a:spcAft>
                      </a:pPr>
                      <a:r>
                        <a:rPr lang="en-US" sz="1400">
                          <a:effectLst/>
                        </a:rPr>
                        <a:t>&gt; -14.00</a:t>
                      </a:r>
                      <a:endParaRPr lang="en-US" sz="1100">
                        <a:effectLst/>
                        <a:latin typeface="Calibri"/>
                        <a:ea typeface="Calibri"/>
                        <a:cs typeface="Times New Roman"/>
                      </a:endParaRPr>
                    </a:p>
                  </a:txBody>
                  <a:tcPr marL="64288" marR="64288" marT="0" marB="0" anchor="b"/>
                </a:tc>
                <a:tc>
                  <a:txBody>
                    <a:bodyPr/>
                    <a:lstStyle/>
                    <a:p>
                      <a:pPr marL="0" marR="0" algn="ctr">
                        <a:lnSpc>
                          <a:spcPct val="107000"/>
                        </a:lnSpc>
                        <a:spcBef>
                          <a:spcPts val="0"/>
                        </a:spcBef>
                        <a:spcAft>
                          <a:spcPts val="0"/>
                        </a:spcAft>
                      </a:pPr>
                      <a:r>
                        <a:rPr lang="en-US" sz="1400" dirty="0">
                          <a:effectLst/>
                        </a:rPr>
                        <a:t>&gt; -12.00 to -14.00</a:t>
                      </a:r>
                      <a:endParaRPr lang="en-US" sz="1100" dirty="0">
                        <a:effectLst/>
                        <a:latin typeface="Calibri"/>
                        <a:ea typeface="Calibri"/>
                        <a:cs typeface="Times New Roman"/>
                      </a:endParaRPr>
                    </a:p>
                  </a:txBody>
                  <a:tcPr marL="64288" marR="64288" marT="0" marB="0" anchor="b"/>
                </a:tc>
                <a:tc>
                  <a:txBody>
                    <a:bodyPr/>
                    <a:lstStyle/>
                    <a:p>
                      <a:pPr marL="0" marR="0" algn="ctr">
                        <a:lnSpc>
                          <a:spcPct val="107000"/>
                        </a:lnSpc>
                        <a:spcBef>
                          <a:spcPts val="0"/>
                        </a:spcBef>
                        <a:spcAft>
                          <a:spcPts val="0"/>
                        </a:spcAft>
                      </a:pPr>
                      <a:r>
                        <a:rPr lang="en-US" sz="1400">
                          <a:effectLst/>
                        </a:rPr>
                        <a:t>&gt; -10.00 to -12.00</a:t>
                      </a:r>
                      <a:endParaRPr lang="en-US" sz="1100">
                        <a:effectLst/>
                        <a:latin typeface="Calibri"/>
                        <a:ea typeface="Calibri"/>
                        <a:cs typeface="Times New Roman"/>
                      </a:endParaRPr>
                    </a:p>
                  </a:txBody>
                  <a:tcPr marL="64288" marR="64288" marT="0" marB="0" anchor="b"/>
                </a:tc>
                <a:tc>
                  <a:txBody>
                    <a:bodyPr/>
                    <a:lstStyle/>
                    <a:p>
                      <a:pPr marL="0" marR="0" algn="ctr">
                        <a:lnSpc>
                          <a:spcPct val="107000"/>
                        </a:lnSpc>
                        <a:spcBef>
                          <a:spcPts val="0"/>
                        </a:spcBef>
                        <a:spcAft>
                          <a:spcPts val="0"/>
                        </a:spcAft>
                      </a:pPr>
                      <a:r>
                        <a:rPr lang="en-US" sz="1400">
                          <a:effectLst/>
                        </a:rPr>
                        <a:t>&gt; -8.00 to -10.00</a:t>
                      </a:r>
                      <a:endParaRPr lang="en-US" sz="1100">
                        <a:effectLst/>
                        <a:latin typeface="Calibri"/>
                        <a:ea typeface="Calibri"/>
                        <a:cs typeface="Times New Roman"/>
                      </a:endParaRPr>
                    </a:p>
                  </a:txBody>
                  <a:tcPr marL="64288" marR="64288" marT="0" marB="0" anchor="b"/>
                </a:tc>
                <a:tc>
                  <a:txBody>
                    <a:bodyPr/>
                    <a:lstStyle/>
                    <a:p>
                      <a:pPr marL="0" marR="0" algn="ctr">
                        <a:lnSpc>
                          <a:spcPct val="107000"/>
                        </a:lnSpc>
                        <a:spcBef>
                          <a:spcPts val="0"/>
                        </a:spcBef>
                        <a:spcAft>
                          <a:spcPts val="0"/>
                        </a:spcAft>
                      </a:pPr>
                      <a:r>
                        <a:rPr lang="en-US" sz="1400" dirty="0">
                          <a:effectLst/>
                        </a:rPr>
                        <a:t>-8.00 or less</a:t>
                      </a:r>
                      <a:endParaRPr lang="en-US" sz="1100" dirty="0">
                        <a:effectLst/>
                        <a:latin typeface="Calibri"/>
                        <a:ea typeface="Calibri"/>
                        <a:cs typeface="Times New Roman"/>
                      </a:endParaRPr>
                    </a:p>
                  </a:txBody>
                  <a:tcPr marL="64288" marR="64288" marT="0" marB="0" anchor="b"/>
                </a:tc>
              </a:tr>
            </a:tbl>
          </a:graphicData>
        </a:graphic>
      </p:graphicFrame>
      <p:sp>
        <p:nvSpPr>
          <p:cNvPr id="3" name="Rounded Rectangle 2"/>
          <p:cNvSpPr/>
          <p:nvPr/>
        </p:nvSpPr>
        <p:spPr>
          <a:xfrm>
            <a:off x="6248400" y="2438400"/>
            <a:ext cx="2895600" cy="3124200"/>
          </a:xfrm>
          <a:prstGeom prst="roundRect">
            <a:avLst/>
          </a:prstGeom>
          <a:solidFill>
            <a:srgbClr val="FFFF00">
              <a:alpha val="30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609600" y="5333999"/>
            <a:ext cx="8100510" cy="984913"/>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smtClean="0"/>
              <a:t>The final score is almost 0 to 1, </a:t>
            </a:r>
            <a:endParaRPr lang="en-US" sz="2400" dirty="0"/>
          </a:p>
          <a:p>
            <a:r>
              <a:rPr lang="en-US" sz="2400" dirty="0" smtClean="0"/>
              <a:t>the relative risk is low and we can proceed with Lasik.</a:t>
            </a:r>
            <a:endParaRPr lang="en-US" sz="2400" dirty="0"/>
          </a:p>
        </p:txBody>
      </p:sp>
      <p:sp>
        <p:nvSpPr>
          <p:cNvPr id="8" name="TextBox 7"/>
          <p:cNvSpPr txBox="1"/>
          <p:nvPr/>
        </p:nvSpPr>
        <p:spPr>
          <a:xfrm>
            <a:off x="657605" y="1992868"/>
            <a:ext cx="5665333" cy="369332"/>
          </a:xfrm>
          <a:prstGeom prst="rect">
            <a:avLst/>
          </a:prstGeom>
          <a:noFill/>
        </p:spPr>
        <p:txBody>
          <a:bodyPr wrap="none" rtlCol="0">
            <a:spAutoFit/>
          </a:bodyPr>
          <a:lstStyle/>
          <a:p>
            <a:pPr>
              <a:spcBef>
                <a:spcPct val="0"/>
              </a:spcBef>
            </a:pPr>
            <a:r>
              <a:rPr lang="en-US" dirty="0">
                <a:solidFill>
                  <a:schemeClr val="accent1"/>
                </a:solidFill>
                <a:latin typeface="+mj-lt"/>
                <a:ea typeface="+mj-ea"/>
                <a:cs typeface="+mj-cs"/>
              </a:rPr>
              <a:t>J. Bradley Randleman et al. Ophthalmology 2008</a:t>
            </a:r>
            <a:endParaRPr lang="en-US" dirty="0">
              <a:solidFill>
                <a:schemeClr val="accent1"/>
              </a:solidFill>
              <a:latin typeface="+mj-lt"/>
              <a:ea typeface="+mj-ea"/>
              <a:cs typeface="+mj-cs"/>
            </a:endParaRPr>
          </a:p>
        </p:txBody>
      </p:sp>
      <p:sp>
        <p:nvSpPr>
          <p:cNvPr id="9" name="Rectangle 8"/>
          <p:cNvSpPr/>
          <p:nvPr/>
        </p:nvSpPr>
        <p:spPr>
          <a:xfrm>
            <a:off x="685800" y="0"/>
            <a:ext cx="3657600" cy="923330"/>
          </a:xfrm>
          <a:prstGeom prst="rect">
            <a:avLst/>
          </a:prstGeom>
          <a:solidFill>
            <a:srgbClr val="FFC000">
              <a:alpha val="80000"/>
            </a:srgbClr>
          </a:solidFill>
        </p:spPr>
        <p:txBody>
          <a:bodyPr wrap="square">
            <a:spAutoFit/>
          </a:bodyPr>
          <a:lstStyle/>
          <a:p>
            <a:pPr lvl="1"/>
            <a:r>
              <a:rPr lang="en-US" b="1" i="1" u="sng" dirty="0" smtClean="0"/>
              <a:t>RSB = 340um</a:t>
            </a:r>
          </a:p>
          <a:p>
            <a:pPr lvl="1"/>
            <a:r>
              <a:rPr lang="en-US" b="1" i="1" u="sng" dirty="0"/>
              <a:t>CT = </a:t>
            </a:r>
            <a:r>
              <a:rPr lang="en-US" b="1" i="1" u="sng" dirty="0" smtClean="0"/>
              <a:t>540um</a:t>
            </a:r>
          </a:p>
          <a:p>
            <a:pPr lvl="1"/>
            <a:r>
              <a:rPr lang="en-US" b="1" i="1" u="sng" dirty="0" smtClean="0"/>
              <a:t>MRSE = - 5.ooD</a:t>
            </a:r>
            <a:endParaRPr lang="en-US" b="1" u="sng" dirty="0" smtClean="0"/>
          </a:p>
        </p:txBody>
      </p:sp>
    </p:spTree>
    <p:extLst>
      <p:ext uri="{BB962C8B-B14F-4D97-AF65-F5344CB8AC3E}">
        <p14:creationId xmlns:p14="http://schemas.microsoft.com/office/powerpoint/2010/main" val="821949765"/>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000"/>
                                        <p:tgtEl>
                                          <p:spTgt spid="6">
                                            <p:txEl>
                                              <p:pRg st="0" end="0"/>
                                            </p:txEl>
                                          </p:spTgt>
                                        </p:tgtEl>
                                      </p:cBhvr>
                                    </p:animEffect>
                                    <p:anim calcmode="lin" valueType="num">
                                      <p:cBhvr>
                                        <p:cTn id="1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1000"/>
                                        <p:tgtEl>
                                          <p:spTgt spid="6">
                                            <p:txEl>
                                              <p:pRg st="1" end="1"/>
                                            </p:txEl>
                                          </p:spTgt>
                                        </p:tgtEl>
                                      </p:cBhvr>
                                    </p:animEffect>
                                    <p:anim calcmode="lin" valueType="num">
                                      <p:cBhvr>
                                        <p:cTn id="2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yecheck"/>
          <p:cNvPicPr>
            <a:picLocks noChangeAspect="1" noChangeArrowheads="1"/>
          </p:cNvPicPr>
          <p:nvPr/>
        </p:nvPicPr>
        <p:blipFill rotWithShape="1">
          <a:blip r:embed="rId2">
            <a:extLst>
              <a:ext uri="{28A0092B-C50C-407E-A947-70E740481C1C}">
                <a14:useLocalDpi xmlns:a14="http://schemas.microsoft.com/office/drawing/2010/main" val="0"/>
              </a:ext>
            </a:extLst>
          </a:blip>
          <a:srcRect b="6992"/>
          <a:stretch/>
        </p:blipFill>
        <p:spPr>
          <a:xfrm>
            <a:off x="1309341" y="685800"/>
            <a:ext cx="6533340" cy="45629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251910" y="5181600"/>
            <a:ext cx="9776910" cy="1143000"/>
          </a:xfrm>
        </p:spPr>
        <p:txBody>
          <a:bodyPr>
            <a:noAutofit/>
          </a:bodyPr>
          <a:lstStyle/>
          <a:p>
            <a:pPr algn="ctr"/>
            <a:r>
              <a:rPr lang="en-US" i="1" dirty="0" smtClean="0">
                <a:solidFill>
                  <a:schemeClr val="tx1"/>
                </a:solidFill>
                <a:effectLst>
                  <a:outerShdw blurRad="38100" dist="38100" dir="2700000" algn="tl">
                    <a:srgbClr val="000000">
                      <a:alpha val="43137"/>
                    </a:srgbClr>
                  </a:outerShdw>
                </a:effectLst>
              </a:rPr>
              <a:t>Thank you for your attention</a:t>
            </a:r>
            <a:br>
              <a:rPr lang="en-US" i="1" dirty="0" smtClean="0">
                <a:solidFill>
                  <a:schemeClr val="tx1"/>
                </a:solidFill>
                <a:effectLst>
                  <a:outerShdw blurRad="38100" dist="38100" dir="2700000" algn="tl">
                    <a:srgbClr val="000000">
                      <a:alpha val="43137"/>
                    </a:srgbClr>
                  </a:outerShdw>
                </a:effectLst>
              </a:rPr>
            </a:br>
            <a:r>
              <a:rPr lang="en-US" sz="3200" i="1" dirty="0" smtClean="0">
                <a:solidFill>
                  <a:schemeClr val="tx1"/>
                </a:solidFill>
                <a:effectLst>
                  <a:outerShdw blurRad="38100" dist="38100" dir="2700000" algn="tl">
                    <a:srgbClr val="000000">
                      <a:alpha val="43137"/>
                    </a:srgbClr>
                  </a:outerShdw>
                </a:effectLst>
              </a:rPr>
              <a:t>but my slide presentation is behind you :-)</a:t>
            </a:r>
            <a:endParaRPr lang="en-US" sz="3200" i="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17464127"/>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113841509"/>
      </p:ext>
    </p:extLst>
  </p:cSld>
  <p:clrMapOvr>
    <a:masterClrMapping/>
  </p:clrMapOvr>
  <p:transition spd="med">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Consent Form</a:t>
            </a:r>
            <a:endParaRPr lang="en-US" dirty="0"/>
          </a:p>
        </p:txBody>
      </p:sp>
      <p:sp>
        <p:nvSpPr>
          <p:cNvPr id="3" name="Content Placeholder 2"/>
          <p:cNvSpPr>
            <a:spLocks noGrp="1"/>
          </p:cNvSpPr>
          <p:nvPr>
            <p:ph idx="1"/>
          </p:nvPr>
        </p:nvSpPr>
        <p:spPr/>
        <p:txBody>
          <a:bodyPr>
            <a:normAutofit fontScale="25000" lnSpcReduction="20000"/>
          </a:bodyPr>
          <a:lstStyle/>
          <a:p>
            <a:r>
              <a:rPr lang="en-US" sz="7200" dirty="0"/>
              <a:t>Patient‘s </a:t>
            </a:r>
            <a:r>
              <a:rPr lang="en-US" sz="7200" dirty="0" smtClean="0"/>
              <a:t>expectation</a:t>
            </a:r>
            <a:endParaRPr lang="en-US" sz="7200" dirty="0"/>
          </a:p>
          <a:p>
            <a:r>
              <a:rPr lang="en-US" sz="7200" dirty="0" smtClean="0"/>
              <a:t>Patient </a:t>
            </a:r>
            <a:r>
              <a:rPr lang="en-US" sz="7200" dirty="0"/>
              <a:t>should understand : </a:t>
            </a:r>
            <a:endParaRPr lang="en-US" sz="7200" dirty="0" smtClean="0"/>
          </a:p>
          <a:p>
            <a:pPr marL="68580" indent="0">
              <a:buNone/>
            </a:pPr>
            <a:r>
              <a:rPr lang="en-US" sz="7200" dirty="0" smtClean="0"/>
              <a:t>     Risk</a:t>
            </a:r>
            <a:r>
              <a:rPr lang="en-US" sz="7200" dirty="0"/>
              <a:t>, </a:t>
            </a:r>
            <a:endParaRPr lang="en-US" sz="7200" dirty="0" smtClean="0"/>
          </a:p>
          <a:p>
            <a:pPr marL="68580" indent="0">
              <a:buNone/>
            </a:pPr>
            <a:r>
              <a:rPr lang="en-US" sz="7200" dirty="0"/>
              <a:t>	</a:t>
            </a:r>
            <a:r>
              <a:rPr lang="en-US" sz="7200" dirty="0" smtClean="0"/>
              <a:t>- Glare and </a:t>
            </a:r>
            <a:r>
              <a:rPr lang="en-US" sz="7200" dirty="0"/>
              <a:t>halo </a:t>
            </a:r>
            <a:r>
              <a:rPr lang="en-US" sz="7200" dirty="0" smtClean="0"/>
              <a:t>post-op</a:t>
            </a:r>
          </a:p>
          <a:p>
            <a:pPr marL="68580" indent="0">
              <a:buNone/>
            </a:pPr>
            <a:r>
              <a:rPr lang="en-US" sz="7200" dirty="0"/>
              <a:t>	</a:t>
            </a:r>
            <a:r>
              <a:rPr lang="en-US" sz="7200" dirty="0" smtClean="0"/>
              <a:t>- </a:t>
            </a:r>
            <a:r>
              <a:rPr lang="en-US" sz="6800" dirty="0" smtClean="0"/>
              <a:t>Under </a:t>
            </a:r>
            <a:r>
              <a:rPr lang="en-US" sz="6800" dirty="0"/>
              <a:t>and </a:t>
            </a:r>
            <a:r>
              <a:rPr lang="en-US" sz="6800" dirty="0" smtClean="0"/>
              <a:t>over-correction</a:t>
            </a:r>
            <a:endParaRPr lang="en-US" sz="6800" dirty="0"/>
          </a:p>
          <a:p>
            <a:pPr marL="68580" indent="0">
              <a:buNone/>
            </a:pPr>
            <a:endParaRPr lang="en-US" sz="7200" dirty="0" smtClean="0"/>
          </a:p>
          <a:p>
            <a:pPr marL="68580" indent="0">
              <a:buNone/>
            </a:pPr>
            <a:r>
              <a:rPr lang="en-US" sz="7200" dirty="0" smtClean="0"/>
              <a:t>     Benefit</a:t>
            </a:r>
            <a:r>
              <a:rPr lang="en-US" sz="7200" dirty="0"/>
              <a:t>, </a:t>
            </a:r>
            <a:endParaRPr lang="en-US" sz="7200" dirty="0" smtClean="0"/>
          </a:p>
          <a:p>
            <a:pPr marL="68580" indent="0">
              <a:buNone/>
            </a:pPr>
            <a:r>
              <a:rPr lang="en-US" sz="7200" dirty="0"/>
              <a:t>	</a:t>
            </a:r>
            <a:r>
              <a:rPr lang="en-US" sz="7200" dirty="0" smtClean="0"/>
              <a:t>- Outcome </a:t>
            </a:r>
            <a:r>
              <a:rPr lang="en-US" sz="7200" dirty="0"/>
              <a:t>guarantee</a:t>
            </a:r>
          </a:p>
          <a:p>
            <a:pPr marL="68580" indent="0">
              <a:buNone/>
            </a:pPr>
            <a:r>
              <a:rPr lang="en-US" sz="7200" dirty="0" smtClean="0"/>
              <a:t>	- No </a:t>
            </a:r>
            <a:r>
              <a:rPr lang="en-US" sz="7200" dirty="0"/>
              <a:t>glasses, </a:t>
            </a:r>
            <a:r>
              <a:rPr lang="en-US" sz="7200" dirty="0" smtClean="0"/>
              <a:t>till another ocular disease develops</a:t>
            </a:r>
            <a:endParaRPr lang="en-US" sz="7200" dirty="0"/>
          </a:p>
          <a:p>
            <a:pPr marL="68580" indent="0">
              <a:buNone/>
            </a:pPr>
            <a:endParaRPr lang="en-US" sz="7200" dirty="0" smtClean="0"/>
          </a:p>
          <a:p>
            <a:pPr marL="68580" indent="0">
              <a:buNone/>
            </a:pPr>
            <a:r>
              <a:rPr lang="en-US" sz="7200" dirty="0" smtClean="0"/>
              <a:t>     Alternative </a:t>
            </a:r>
            <a:r>
              <a:rPr lang="en-US" sz="7200" dirty="0"/>
              <a:t>of LASIK procedure</a:t>
            </a:r>
          </a:p>
          <a:p>
            <a:pPr marL="68580" indent="0">
              <a:buNone/>
            </a:pPr>
            <a:r>
              <a:rPr lang="en-US" sz="7200" dirty="0" smtClean="0"/>
              <a:t>	- Mono-vision correction / Laser Blended Vision</a:t>
            </a:r>
          </a:p>
          <a:p>
            <a:pPr marL="68580" indent="0">
              <a:buNone/>
            </a:pPr>
            <a:r>
              <a:rPr lang="en-US" sz="7200" dirty="0"/>
              <a:t>	</a:t>
            </a:r>
            <a:r>
              <a:rPr lang="en-US" sz="7200" dirty="0" smtClean="0"/>
              <a:t>- Refractive Lens Exchange</a:t>
            </a:r>
          </a:p>
          <a:p>
            <a:pPr marL="68580" indent="0">
              <a:buNone/>
            </a:pPr>
            <a:r>
              <a:rPr lang="en-US" sz="7200" dirty="0"/>
              <a:t>	</a:t>
            </a:r>
            <a:r>
              <a:rPr lang="en-US" sz="7200" dirty="0" smtClean="0"/>
              <a:t>- Intraocular Contact Lens (ICL)</a:t>
            </a:r>
          </a:p>
          <a:p>
            <a:pPr marL="68580" indent="0">
              <a:buNone/>
            </a:pPr>
            <a:r>
              <a:rPr lang="en-US" sz="7200" dirty="0"/>
              <a:t>	</a:t>
            </a:r>
            <a:r>
              <a:rPr lang="en-US" sz="7200" dirty="0" smtClean="0"/>
              <a:t>- PRK</a:t>
            </a:r>
            <a:endParaRPr lang="en-US" sz="7200" dirty="0"/>
          </a:p>
        </p:txBody>
      </p:sp>
    </p:spTree>
    <p:extLst>
      <p:ext uri="{BB962C8B-B14F-4D97-AF65-F5344CB8AC3E}">
        <p14:creationId xmlns:p14="http://schemas.microsoft.com/office/powerpoint/2010/main" val="3773925605"/>
      </p:ext>
    </p:extLst>
  </p:cSld>
  <p:clrMapOvr>
    <a:masterClrMapping/>
  </p:clrMapOvr>
  <p:transition spd="med">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Investigation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Slit Lamp</a:t>
            </a:r>
          </a:p>
          <a:p>
            <a:r>
              <a:rPr lang="en-US" dirty="0" smtClean="0"/>
              <a:t>Final refraction test</a:t>
            </a:r>
          </a:p>
          <a:p>
            <a:r>
              <a:rPr lang="en-US" dirty="0" smtClean="0"/>
              <a:t>ORB scan / cornea </a:t>
            </a:r>
            <a:r>
              <a:rPr lang="en-US" dirty="0" err="1" smtClean="0"/>
              <a:t>Topo</a:t>
            </a:r>
            <a:endParaRPr lang="en-US" dirty="0" smtClean="0"/>
          </a:p>
          <a:p>
            <a:r>
              <a:rPr lang="en-US" dirty="0" err="1" smtClean="0"/>
              <a:t>Abberrometer</a:t>
            </a:r>
            <a:r>
              <a:rPr lang="en-US" dirty="0" smtClean="0"/>
              <a:t> ?</a:t>
            </a:r>
          </a:p>
          <a:p>
            <a:r>
              <a:rPr lang="en-US" dirty="0" smtClean="0"/>
              <a:t>Anterior Segment OCT ?</a:t>
            </a:r>
          </a:p>
          <a:p>
            <a:r>
              <a:rPr lang="en-US" dirty="0" err="1" smtClean="0"/>
              <a:t>Schimers</a:t>
            </a:r>
            <a:r>
              <a:rPr lang="en-US" dirty="0" smtClean="0"/>
              <a:t> test</a:t>
            </a:r>
          </a:p>
          <a:p>
            <a:r>
              <a:rPr lang="en-US" dirty="0" err="1" smtClean="0"/>
              <a:t>Cyclo</a:t>
            </a:r>
            <a:r>
              <a:rPr lang="en-US" dirty="0" smtClean="0"/>
              <a:t> Refraction = 3 dilated AR</a:t>
            </a:r>
          </a:p>
          <a:p>
            <a:r>
              <a:rPr lang="en-US" dirty="0" smtClean="0"/>
              <a:t>Fundus – if require prophylactic laser</a:t>
            </a:r>
          </a:p>
          <a:p>
            <a:r>
              <a:rPr lang="en-US" dirty="0" smtClean="0"/>
              <a:t>Systemic </a:t>
            </a:r>
            <a:r>
              <a:rPr lang="en-US" dirty="0" smtClean="0"/>
              <a:t>disease – Lab investigation ( suspected )</a:t>
            </a:r>
            <a:endParaRPr lang="en-US" dirty="0"/>
          </a:p>
        </p:txBody>
      </p:sp>
    </p:spTree>
    <p:extLst>
      <p:ext uri="{BB962C8B-B14F-4D97-AF65-F5344CB8AC3E}">
        <p14:creationId xmlns:p14="http://schemas.microsoft.com/office/powerpoint/2010/main" val="1952408203"/>
      </p:ext>
    </p:extLst>
  </p:cSld>
  <p:clrMapOvr>
    <a:masterClrMapping/>
  </p:clrMapOvr>
  <p:transition spd="med">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The correct decision for refractive surgery depends to a great extent on </a:t>
            </a:r>
          </a:p>
          <a:p>
            <a:r>
              <a:rPr lang="en-US" dirty="0" smtClean="0"/>
              <a:t>The right eye exam</a:t>
            </a:r>
          </a:p>
          <a:p>
            <a:r>
              <a:rPr lang="en-US" dirty="0" smtClean="0"/>
              <a:t>And the right topography</a:t>
            </a:r>
          </a:p>
          <a:p>
            <a:pPr marL="0" indent="0">
              <a:buNone/>
            </a:pPr>
            <a:r>
              <a:rPr lang="en-US" dirty="0" smtClean="0"/>
              <a:t>There are many factors affect the validity and accuracy of corneal topography.</a:t>
            </a:r>
            <a:endParaRPr lang="en-US" dirty="0"/>
          </a:p>
        </p:txBody>
      </p:sp>
    </p:spTree>
    <p:extLst>
      <p:ext uri="{BB962C8B-B14F-4D97-AF65-F5344CB8AC3E}">
        <p14:creationId xmlns:p14="http://schemas.microsoft.com/office/powerpoint/2010/main" val="267350527"/>
      </p:ext>
    </p:extLst>
  </p:cSld>
  <p:clrMapOvr>
    <a:masterClrMapping/>
  </p:clrMapOvr>
  <p:transition spd="med">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32500" lnSpcReduction="20000"/>
          </a:bodyPr>
          <a:lstStyle/>
          <a:p>
            <a:r>
              <a:rPr lang="en-US" dirty="0" smtClean="0"/>
              <a:t>Anatomy </a:t>
            </a:r>
          </a:p>
          <a:p>
            <a:r>
              <a:rPr lang="en-US" dirty="0" smtClean="0"/>
              <a:t>Type of laser</a:t>
            </a:r>
            <a:r>
              <a:rPr lang="en-US" baseline="0" dirty="0" smtClean="0"/>
              <a:t> , </a:t>
            </a:r>
            <a:r>
              <a:rPr lang="en-US" baseline="0" dirty="0" err="1" smtClean="0"/>
              <a:t>lasik</a:t>
            </a:r>
            <a:r>
              <a:rPr lang="en-US" baseline="0" dirty="0" smtClean="0"/>
              <a:t> </a:t>
            </a:r>
            <a:r>
              <a:rPr lang="en-US" baseline="0" dirty="0" err="1" smtClean="0"/>
              <a:t>prk</a:t>
            </a:r>
            <a:r>
              <a:rPr lang="en-US" baseline="0" dirty="0" smtClean="0"/>
              <a:t> </a:t>
            </a:r>
            <a:endParaRPr lang="en-US" dirty="0"/>
          </a:p>
          <a:p>
            <a:pPr lvl="1"/>
            <a:r>
              <a:rPr lang="en-US" baseline="0" dirty="0" err="1" smtClean="0"/>
              <a:t>Intralase</a:t>
            </a:r>
            <a:r>
              <a:rPr lang="en-US" dirty="0" smtClean="0"/>
              <a:t> ( </a:t>
            </a:r>
            <a:r>
              <a:rPr lang="en-US" dirty="0" err="1" smtClean="0"/>
              <a:t>femto</a:t>
            </a:r>
            <a:r>
              <a:rPr lang="en-US" dirty="0" smtClean="0"/>
              <a:t> </a:t>
            </a:r>
            <a:r>
              <a:rPr lang="en-US" dirty="0" err="1" smtClean="0"/>
              <a:t>sencond</a:t>
            </a:r>
            <a:r>
              <a:rPr lang="en-US" dirty="0" smtClean="0"/>
              <a:t> laser)</a:t>
            </a:r>
            <a:endParaRPr lang="en-US" baseline="0" dirty="0" smtClean="0"/>
          </a:p>
          <a:p>
            <a:pPr lvl="1"/>
            <a:r>
              <a:rPr lang="en-US" baseline="0" dirty="0" smtClean="0"/>
              <a:t>( </a:t>
            </a:r>
            <a:r>
              <a:rPr lang="en-US" baseline="0" dirty="0" err="1" smtClean="0"/>
              <a:t>icl</a:t>
            </a:r>
            <a:r>
              <a:rPr lang="en-US" baseline="0" dirty="0" smtClean="0"/>
              <a:t> ) , </a:t>
            </a:r>
            <a:r>
              <a:rPr lang="en-US" baseline="0" dirty="0" err="1" smtClean="0"/>
              <a:t>prebyopia</a:t>
            </a:r>
            <a:r>
              <a:rPr lang="en-US" dirty="0" smtClean="0"/>
              <a:t> (</a:t>
            </a:r>
            <a:r>
              <a:rPr lang="en-US" dirty="0" err="1" smtClean="0"/>
              <a:t>monovision</a:t>
            </a:r>
            <a:r>
              <a:rPr lang="en-US" dirty="0" smtClean="0"/>
              <a:t> , laser blended </a:t>
            </a:r>
            <a:r>
              <a:rPr lang="en-US" dirty="0" err="1" smtClean="0"/>
              <a:t>vison</a:t>
            </a:r>
            <a:r>
              <a:rPr lang="en-US" dirty="0" smtClean="0"/>
              <a:t>, distance </a:t>
            </a:r>
            <a:r>
              <a:rPr lang="en-US" dirty="0" err="1" smtClean="0"/>
              <a:t>vs</a:t>
            </a:r>
            <a:r>
              <a:rPr lang="en-US" dirty="0" smtClean="0"/>
              <a:t> near ), lens </a:t>
            </a:r>
            <a:r>
              <a:rPr lang="en-US" dirty="0" err="1" smtClean="0"/>
              <a:t>exchangce</a:t>
            </a:r>
            <a:endParaRPr lang="en-US" baseline="0" dirty="0" smtClean="0"/>
          </a:p>
          <a:p>
            <a:r>
              <a:rPr lang="en-US" baseline="0" dirty="0" smtClean="0"/>
              <a:t>Laser blended vision - </a:t>
            </a:r>
            <a:r>
              <a:rPr lang="en-US" sz="3200" b="0" i="0" kern="1200" dirty="0" smtClean="0">
                <a:solidFill>
                  <a:schemeClr val="tx1"/>
                </a:solidFill>
                <a:effectLst/>
                <a:latin typeface="+mn-lt"/>
                <a:ea typeface="+mn-ea"/>
                <a:cs typeface="+mn-cs"/>
              </a:rPr>
              <a:t>Laser Blended Vision can be achieved through laser eye surgery, usually performed as </a:t>
            </a:r>
            <a:r>
              <a:rPr lang="en-US" sz="3200" b="0" i="0" u="none" strike="noStrike" kern="1200" dirty="0" smtClean="0">
                <a:solidFill>
                  <a:schemeClr val="tx1"/>
                </a:solidFill>
                <a:effectLst/>
                <a:latin typeface="+mn-lt"/>
                <a:ea typeface="+mn-ea"/>
                <a:cs typeface="+mn-cs"/>
              </a:rPr>
              <a:t>LASIK</a:t>
            </a:r>
            <a:r>
              <a:rPr lang="en-US" sz="3200" b="0" i="0" kern="1200" dirty="0" smtClean="0">
                <a:solidFill>
                  <a:schemeClr val="tx1"/>
                </a:solidFill>
                <a:effectLst/>
                <a:latin typeface="+mn-lt"/>
                <a:ea typeface="+mn-ea"/>
                <a:cs typeface="+mn-cs"/>
              </a:rPr>
              <a:t>, although surface laser eye surgery </a:t>
            </a:r>
            <a:r>
              <a:rPr lang="en-US" sz="3200" b="0" i="0" u="none" strike="noStrike" kern="1200" dirty="0" smtClean="0">
                <a:solidFill>
                  <a:schemeClr val="tx1"/>
                </a:solidFill>
                <a:effectLst/>
                <a:latin typeface="+mn-lt"/>
                <a:ea typeface="+mn-ea"/>
                <a:cs typeface="+mn-cs"/>
              </a:rPr>
              <a:t>PRK</a:t>
            </a:r>
            <a:r>
              <a:rPr lang="en-US" sz="3200" b="0" i="0" kern="1200" dirty="0" smtClean="0">
                <a:solidFill>
                  <a:schemeClr val="tx1"/>
                </a:solidFill>
                <a:effectLst/>
                <a:latin typeface="+mn-lt"/>
                <a:ea typeface="+mn-ea"/>
                <a:cs typeface="+mn-cs"/>
              </a:rPr>
              <a:t> or </a:t>
            </a:r>
            <a:r>
              <a:rPr lang="en-US" sz="3200" b="0" i="0" u="none" strike="noStrike" kern="1200" dirty="0" smtClean="0">
                <a:solidFill>
                  <a:schemeClr val="tx1"/>
                </a:solidFill>
                <a:effectLst/>
                <a:latin typeface="+mn-lt"/>
                <a:ea typeface="+mn-ea"/>
                <a:cs typeface="+mn-cs"/>
              </a:rPr>
              <a:t>LASEK</a:t>
            </a:r>
            <a:r>
              <a:rPr lang="en-US" sz="3200" b="0" i="0" kern="1200" dirty="0" smtClean="0">
                <a:solidFill>
                  <a:schemeClr val="tx1"/>
                </a:solidFill>
                <a:effectLst/>
                <a:latin typeface="+mn-lt"/>
                <a:ea typeface="+mn-ea"/>
                <a:cs typeface="+mn-cs"/>
              </a:rPr>
              <a:t> can be used to produce the effect. Laser Blended Vision works by increasing the depth of field of each eye through subtle changes in the optics of the </a:t>
            </a:r>
            <a:r>
              <a:rPr lang="en-US" sz="3200" b="0" i="0" kern="1200" dirty="0" err="1" smtClean="0">
                <a:solidFill>
                  <a:schemeClr val="tx1"/>
                </a:solidFill>
                <a:effectLst/>
                <a:latin typeface="+mn-lt"/>
                <a:ea typeface="+mn-ea"/>
                <a:cs typeface="+mn-cs"/>
              </a:rPr>
              <a:t>corneal</a:t>
            </a:r>
            <a:r>
              <a:rPr lang="en-US" sz="3200" b="0" i="0" u="none" strike="noStrike" kern="1200" dirty="0" err="1" smtClean="0">
                <a:solidFill>
                  <a:schemeClr val="tx1"/>
                </a:solidFill>
                <a:effectLst/>
                <a:latin typeface="+mn-lt"/>
                <a:ea typeface="+mn-ea"/>
                <a:cs typeface="+mn-cs"/>
              </a:rPr>
              <a:t>spherical</a:t>
            </a:r>
            <a:r>
              <a:rPr lang="en-US" sz="3200" b="0" i="0" u="none" strike="noStrike" kern="1200" dirty="0" smtClean="0">
                <a:solidFill>
                  <a:schemeClr val="tx1"/>
                </a:solidFill>
                <a:effectLst/>
                <a:latin typeface="+mn-lt"/>
                <a:ea typeface="+mn-ea"/>
                <a:cs typeface="+mn-cs"/>
              </a:rPr>
              <a:t> aberration</a:t>
            </a:r>
            <a:r>
              <a:rPr lang="en-US" sz="3200" b="0" i="0" kern="1200" dirty="0" smtClean="0">
                <a:solidFill>
                  <a:schemeClr val="tx1"/>
                </a:solidFill>
                <a:effectLst/>
                <a:latin typeface="+mn-lt"/>
                <a:ea typeface="+mn-ea"/>
                <a:cs typeface="+mn-cs"/>
              </a:rPr>
              <a:t>.</a:t>
            </a:r>
            <a:r>
              <a:rPr lang="en-US" sz="3200" b="0" i="0" u="none" strike="noStrike" kern="1200" baseline="30000" dirty="0" smtClean="0">
                <a:solidFill>
                  <a:schemeClr val="tx1"/>
                </a:solidFill>
                <a:effectLst/>
                <a:latin typeface="+mn-lt"/>
                <a:ea typeface="+mn-ea"/>
                <a:cs typeface="+mn-cs"/>
              </a:rPr>
              <a:t>[2]</a:t>
            </a:r>
            <a:r>
              <a:rPr lang="en-US" sz="3200" b="0" i="0" kern="1200" dirty="0" smtClean="0">
                <a:solidFill>
                  <a:schemeClr val="tx1"/>
                </a:solidFill>
                <a:effectLst/>
                <a:latin typeface="+mn-lt"/>
                <a:ea typeface="+mn-ea"/>
                <a:cs typeface="+mn-cs"/>
              </a:rPr>
              <a:t> The increase in depth of field allows for the eyes to be corrected in such a way that the dominant eye is set for distance and intermediate vision while the non-dominant eye sees best in the intermediate to near range. Because of the similarity in the visual performance of each eye in the intermediate range the brain is able to fuse the images between the eyes rendering a binocular visual environment.</a:t>
            </a:r>
          </a:p>
          <a:p>
            <a:r>
              <a:rPr lang="en-US" dirty="0"/>
              <a:t> This is in </a:t>
            </a:r>
            <a:r>
              <a:rPr lang="en-US" dirty="0" err="1"/>
              <a:t>contradistiction</a:t>
            </a:r>
            <a:r>
              <a:rPr lang="en-US" dirty="0"/>
              <a:t> to traditional </a:t>
            </a:r>
            <a:r>
              <a:rPr lang="en-US" dirty="0" err="1">
                <a:hlinkClick r:id="rId3" tooltip="Monovision"/>
              </a:rPr>
              <a:t>monovision</a:t>
            </a:r>
            <a:r>
              <a:rPr lang="en-US" dirty="0"/>
              <a:t> where the image disparity between the eyes is too high for image fusion by the brain and instead the brain needs to apply suppression of the blurred eye in order to perceive a clear visual field. In Laser Blended Vision, the eyes are effectively working together to allow good vision at near, intermediate and far, without the use of glasses. The effects of Laser Blended Vision tend to last between 5 and 10 years but can be further adjusted by enhancement procedures.</a:t>
            </a:r>
            <a:endParaRPr lang="en-US" baseline="0" dirty="0" smtClean="0"/>
          </a:p>
          <a:p>
            <a:endParaRPr lang="en-US" dirty="0" smtClean="0"/>
          </a:p>
          <a:p>
            <a:r>
              <a:rPr lang="en-US" dirty="0" smtClean="0"/>
              <a:t>Type of who should do it</a:t>
            </a:r>
          </a:p>
          <a:p>
            <a:r>
              <a:rPr lang="en-US" dirty="0" smtClean="0"/>
              <a:t>Instrument for </a:t>
            </a:r>
            <a:r>
              <a:rPr lang="en-US" dirty="0" err="1" smtClean="0"/>
              <a:t>musure</a:t>
            </a:r>
            <a:r>
              <a:rPr lang="en-US" dirty="0" smtClean="0"/>
              <a:t> cornea</a:t>
            </a:r>
            <a:r>
              <a:rPr lang="en-US" baseline="0" dirty="0" smtClean="0"/>
              <a:t> surface</a:t>
            </a:r>
          </a:p>
          <a:p>
            <a:endParaRPr lang="en-US" dirty="0"/>
          </a:p>
          <a:p>
            <a:r>
              <a:rPr lang="en-US" baseline="0" dirty="0" smtClean="0"/>
              <a:t>Pattern</a:t>
            </a:r>
            <a:r>
              <a:rPr lang="en-US" dirty="0" smtClean="0"/>
              <a:t> of corneal curvature</a:t>
            </a:r>
          </a:p>
          <a:p>
            <a:pPr lvl="1"/>
            <a:r>
              <a:rPr lang="en-US" baseline="0" dirty="0" smtClean="0"/>
              <a:t>Normal cornea</a:t>
            </a:r>
          </a:p>
          <a:p>
            <a:pPr lvl="1"/>
            <a:endParaRPr lang="en-US" baseline="0" dirty="0" smtClean="0"/>
          </a:p>
        </p:txBody>
      </p:sp>
    </p:spTree>
    <p:extLst>
      <p:ext uri="{BB962C8B-B14F-4D97-AF65-F5344CB8AC3E}">
        <p14:creationId xmlns:p14="http://schemas.microsoft.com/office/powerpoint/2010/main" val="1546966014"/>
      </p:ext>
    </p:extLst>
  </p:cSld>
  <p:clrMapOvr>
    <a:masterClrMapping/>
  </p:clrMapOvr>
  <p:transition spd="med">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600"/>
            <a:ext cx="7458075"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6" y="4876800"/>
            <a:ext cx="7915275"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733696"/>
      </p:ext>
    </p:extLst>
  </p:cSld>
  <p:clrMapOvr>
    <a:masterClrMapping/>
  </p:clrMapOvr>
  <p:transition spd="med">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28600"/>
            <a:ext cx="7796049" cy="3714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4114800"/>
            <a:ext cx="7772400"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5878839"/>
      </p:ext>
    </p:extLst>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C:\Users\Dr. Sophal HENG\Desktop\slide\IMG_683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rcRect l="11984" t="9312"/>
          <a:stretch/>
        </p:blipFill>
        <p:spPr bwMode="auto">
          <a:xfrm>
            <a:off x="2772" y="0"/>
            <a:ext cx="10055628" cy="690731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5030586" y="2438400"/>
            <a:ext cx="5637414" cy="8382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4632478"/>
      </p:ext>
    </p:extLst>
  </p:cSld>
  <p:clrMapOvr>
    <a:masterClrMapping/>
  </p:clrMapOvr>
  <p:transition spd="med">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133600"/>
            <a:ext cx="780097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7169262"/>
      </p:ext>
    </p:extLst>
  </p:cSld>
  <p:clrMapOvr>
    <a:masterClrMapping/>
  </p:clrMapOvr>
  <p:transition spd="med">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600" y="-3877887"/>
            <a:ext cx="9439275" cy="1228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8479544"/>
      </p:ext>
    </p:extLst>
  </p:cSld>
  <p:clrMapOvr>
    <a:masterClrMapping/>
  </p:clrMapOvr>
  <p:transition spd="med">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371600"/>
            <a:ext cx="8191500" cy="129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159925"/>
      </p:ext>
    </p:extLst>
  </p:cSld>
  <p:clrMapOvr>
    <a:masterClrMapping/>
  </p:clrMapOvr>
  <p:transition spd="med">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mmc</a:t>
            </a:r>
            <a:endParaRPr lang="en-US" dirty="0"/>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071813"/>
            <a:ext cx="64008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338" y="2471738"/>
            <a:ext cx="679132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7300" y="4572000"/>
            <a:ext cx="66294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5241" y="1143000"/>
            <a:ext cx="6629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6956072"/>
      </p:ext>
    </p:extLst>
  </p:cSld>
  <p:clrMapOvr>
    <a:masterClrMapping/>
  </p:clrMapOvr>
  <p:transition spd="med">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25" y="1647825"/>
            <a:ext cx="5238750" cy="356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837592"/>
      </p:ext>
    </p:extLst>
  </p:cSld>
  <p:clrMapOvr>
    <a:masterClrMapping/>
  </p:clrMapOvr>
  <p:transition spd="med">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Dr. Sophal HENG\Desktop\slide\IMG_6688.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rcRect l="1980"/>
          <a:stretch/>
        </p:blipFill>
        <p:spPr bwMode="auto">
          <a:xfrm>
            <a:off x="4510086" y="228600"/>
            <a:ext cx="4481513" cy="304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 contrast="15000"/>
                    </a14:imgEffect>
                  </a14:imgLayer>
                </a14:imgProps>
              </a:ext>
              <a:ext uri="{28A0092B-C50C-407E-A947-70E740481C1C}">
                <a14:useLocalDpi xmlns:a14="http://schemas.microsoft.com/office/drawing/2010/main" val="0"/>
              </a:ext>
            </a:extLst>
          </a:blip>
          <a:srcRect/>
          <a:stretch>
            <a:fillRect/>
          </a:stretch>
        </p:blipFill>
        <p:spPr bwMode="auto">
          <a:xfrm>
            <a:off x="4510087" y="3346450"/>
            <a:ext cx="4481513" cy="335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2"/>
          <p:cNvSpPr>
            <a:spLocks noGrp="1"/>
          </p:cNvSpPr>
          <p:nvPr>
            <p:ph idx="1"/>
          </p:nvPr>
        </p:nvSpPr>
        <p:spPr>
          <a:xfrm>
            <a:off x="304800" y="533400"/>
            <a:ext cx="4419600" cy="5299229"/>
          </a:xfrm>
        </p:spPr>
        <p:txBody>
          <a:bodyPr>
            <a:noAutofit/>
          </a:bodyPr>
          <a:lstStyle/>
          <a:p>
            <a:pPr marL="68580" indent="0">
              <a:buNone/>
            </a:pPr>
            <a:endParaRPr lang="en-US" sz="2000" dirty="0"/>
          </a:p>
          <a:p>
            <a:pPr marL="68580" indent="0" algn="ctr">
              <a:buNone/>
            </a:pPr>
            <a:r>
              <a:rPr lang="en-US" sz="2600" b="1" dirty="0" smtClean="0">
                <a:effectLst>
                  <a:outerShdw blurRad="38100" dist="38100" dir="2700000" algn="tl">
                    <a:srgbClr val="000000">
                      <a:alpha val="43137"/>
                    </a:srgbClr>
                  </a:outerShdw>
                </a:effectLst>
              </a:rPr>
              <a:t>International </a:t>
            </a:r>
            <a:r>
              <a:rPr lang="en-US" sz="2600" b="1" dirty="0" smtClean="0">
                <a:effectLst>
                  <a:outerShdw blurRad="38100" dist="38100" dir="2700000" algn="tl">
                    <a:srgbClr val="000000">
                      <a:alpha val="43137"/>
                    </a:srgbClr>
                  </a:outerShdw>
                </a:effectLst>
              </a:rPr>
              <a:t>Council of Ophthalmology </a:t>
            </a:r>
            <a:r>
              <a:rPr lang="en-US" sz="2600" b="1" dirty="0" smtClean="0">
                <a:effectLst>
                  <a:outerShdw blurRad="38100" dist="38100" dir="2700000" algn="tl">
                    <a:srgbClr val="000000">
                      <a:alpha val="43137"/>
                    </a:srgbClr>
                  </a:outerShdw>
                </a:effectLst>
              </a:rPr>
              <a:t>(ICO)</a:t>
            </a:r>
          </a:p>
          <a:p>
            <a:pPr marL="68580" indent="0" algn="ctr">
              <a:buNone/>
            </a:pPr>
            <a:r>
              <a:rPr lang="en-US" sz="2600" b="1" dirty="0" smtClean="0">
                <a:effectLst>
                  <a:outerShdw blurRad="38100" dist="38100" dir="2700000" algn="tl">
                    <a:srgbClr val="000000">
                      <a:alpha val="43137"/>
                    </a:srgbClr>
                  </a:outerShdw>
                </a:effectLst>
              </a:rPr>
              <a:t>3-Months Fellowship </a:t>
            </a:r>
          </a:p>
          <a:p>
            <a:pPr marL="68580" indent="0" algn="ctr">
              <a:buNone/>
            </a:pPr>
            <a:endParaRPr lang="en-US" sz="2000" dirty="0" smtClean="0"/>
          </a:p>
          <a:p>
            <a:pPr marL="68580" indent="0" algn="ctr">
              <a:buNone/>
            </a:pPr>
            <a:r>
              <a:rPr lang="en-US" sz="2000" b="1" dirty="0" smtClean="0"/>
              <a:t>In</a:t>
            </a:r>
            <a:r>
              <a:rPr lang="en-US" sz="2000" dirty="0" smtClean="0"/>
              <a:t> Cornea and External Disease</a:t>
            </a:r>
            <a:endParaRPr lang="en-US" sz="2000" dirty="0" smtClean="0"/>
          </a:p>
          <a:p>
            <a:pPr marL="68580" indent="0" algn="ctr">
              <a:buNone/>
            </a:pPr>
            <a:endParaRPr lang="en-US" sz="2000" dirty="0" smtClean="0"/>
          </a:p>
          <a:p>
            <a:pPr marL="68580" indent="0" algn="ctr">
              <a:buNone/>
            </a:pPr>
            <a:r>
              <a:rPr lang="en-US" sz="2000" b="1" dirty="0" smtClean="0"/>
              <a:t>At</a:t>
            </a:r>
            <a:r>
              <a:rPr lang="en-US" sz="2000" dirty="0" smtClean="0"/>
              <a:t> </a:t>
            </a:r>
            <a:r>
              <a:rPr lang="en-US" sz="2000" dirty="0" smtClean="0"/>
              <a:t>Mass </a:t>
            </a:r>
            <a:r>
              <a:rPr lang="en-US" sz="2000" dirty="0"/>
              <a:t>Eye and Ear </a:t>
            </a:r>
            <a:r>
              <a:rPr lang="en-US" sz="2000" dirty="0" smtClean="0"/>
              <a:t>Infirmary, </a:t>
            </a:r>
            <a:r>
              <a:rPr lang="en-US" sz="2000" dirty="0"/>
              <a:t>Harvard </a:t>
            </a:r>
            <a:r>
              <a:rPr lang="en-US" sz="2000" dirty="0" smtClean="0"/>
              <a:t>Medical </a:t>
            </a:r>
            <a:r>
              <a:rPr lang="en-US" sz="2000" dirty="0"/>
              <a:t>School, </a:t>
            </a:r>
            <a:r>
              <a:rPr lang="en-US" sz="2000" dirty="0" smtClean="0"/>
              <a:t>Boston</a:t>
            </a:r>
            <a:r>
              <a:rPr lang="en-US" sz="2000" dirty="0"/>
              <a:t>, </a:t>
            </a:r>
            <a:r>
              <a:rPr lang="en-US" sz="2000" dirty="0" smtClean="0"/>
              <a:t>MA, USA</a:t>
            </a:r>
            <a:endParaRPr lang="en-US" sz="2000" dirty="0"/>
          </a:p>
          <a:p>
            <a:pPr marL="68580" indent="0">
              <a:buNone/>
            </a:pPr>
            <a:endParaRPr lang="en-US" sz="2000" dirty="0" smtClean="0"/>
          </a:p>
          <a:p>
            <a:pPr marL="68580" indent="0" algn="ctr">
              <a:buNone/>
            </a:pPr>
            <a:r>
              <a:rPr lang="en-US" sz="2000" b="1" dirty="0" smtClean="0"/>
              <a:t>With</a:t>
            </a:r>
            <a:r>
              <a:rPr lang="en-US" sz="2000" dirty="0" smtClean="0"/>
              <a:t> </a:t>
            </a:r>
            <a:r>
              <a:rPr lang="en-US" sz="2000" dirty="0"/>
              <a:t>Dr. </a:t>
            </a:r>
            <a:r>
              <a:rPr lang="en-US" sz="2000" dirty="0" err="1"/>
              <a:t>Robeto</a:t>
            </a:r>
            <a:r>
              <a:rPr lang="en-US" sz="2000" dirty="0"/>
              <a:t> </a:t>
            </a:r>
            <a:r>
              <a:rPr lang="en-US" sz="2000" dirty="0" err="1"/>
              <a:t>Penida</a:t>
            </a:r>
            <a:r>
              <a:rPr lang="en-US" sz="2000" dirty="0"/>
              <a:t> II</a:t>
            </a:r>
          </a:p>
          <a:p>
            <a:pPr marL="68580" indent="0" algn="ctr">
              <a:buNone/>
            </a:pPr>
            <a:r>
              <a:rPr lang="en-US" sz="2000" dirty="0" smtClean="0"/>
              <a:t>Chef Department</a:t>
            </a:r>
          </a:p>
          <a:p>
            <a:pPr marL="68580" indent="0" algn="ctr">
              <a:buNone/>
            </a:pPr>
            <a:r>
              <a:rPr lang="en-US" sz="2000" b="1" i="1" dirty="0" smtClean="0"/>
              <a:t>Corneal </a:t>
            </a:r>
            <a:r>
              <a:rPr lang="en-US" sz="2000" b="1" i="1" dirty="0"/>
              <a:t>and </a:t>
            </a:r>
            <a:r>
              <a:rPr lang="en-US" sz="2000" b="1" i="1" dirty="0" smtClean="0"/>
              <a:t>Refractive Surgery</a:t>
            </a:r>
            <a:endParaRPr lang="en-US" sz="2000" b="1" i="1" dirty="0"/>
          </a:p>
          <a:p>
            <a:pPr marL="68580" indent="0">
              <a:buNone/>
            </a:pPr>
            <a:endParaRPr lang="en-US" sz="2000" dirty="0"/>
          </a:p>
        </p:txBody>
      </p:sp>
    </p:spTree>
    <p:extLst>
      <p:ext uri="{BB962C8B-B14F-4D97-AF65-F5344CB8AC3E}">
        <p14:creationId xmlns:p14="http://schemas.microsoft.com/office/powerpoint/2010/main" val="2834070665"/>
      </p:ext>
    </p:extLst>
  </p:cSld>
  <p:clrMapOvr>
    <a:masterClrMapping/>
  </p:clrMapOvr>
  <p:transition spd="med">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381000" y="3593942"/>
            <a:ext cx="8483600" cy="2883057"/>
          </a:xfrm>
        </p:spPr>
        <p:txBody>
          <a:bodyPr>
            <a:normAutofit/>
          </a:bodyPr>
          <a:lstStyle/>
          <a:p>
            <a:pPr marL="68580" indent="0" algn="ctr">
              <a:buNone/>
            </a:pPr>
            <a:r>
              <a:rPr lang="en-US" b="1" dirty="0">
                <a:effectLst>
                  <a:outerShdw blurRad="38100" dist="38100" dir="2700000" algn="tl">
                    <a:srgbClr val="000000">
                      <a:alpha val="43137"/>
                    </a:srgbClr>
                  </a:outerShdw>
                </a:effectLst>
              </a:rPr>
              <a:t>American Society of Cataract Refractive Surgery</a:t>
            </a:r>
          </a:p>
          <a:p>
            <a:pPr marL="68580" indent="0" algn="ctr">
              <a:buNone/>
            </a:pPr>
            <a:r>
              <a:rPr lang="en-US" b="1" dirty="0">
                <a:effectLst>
                  <a:outerShdw blurRad="38100" dist="38100" dir="2700000" algn="tl">
                    <a:srgbClr val="000000">
                      <a:alpha val="43137"/>
                    </a:srgbClr>
                  </a:outerShdw>
                </a:effectLst>
              </a:rPr>
              <a:t>(ACSRS 2014, Boston city MA USA)</a:t>
            </a:r>
          </a:p>
          <a:p>
            <a:pPr marL="68580" indent="0">
              <a:buNone/>
            </a:pPr>
            <a:r>
              <a:rPr lang="en-US" dirty="0" smtClean="0"/>
              <a:t>Many </a:t>
            </a:r>
            <a:r>
              <a:rPr lang="en-US" dirty="0" smtClean="0"/>
              <a:t>visiting </a:t>
            </a:r>
            <a:r>
              <a:rPr lang="en-US" dirty="0" smtClean="0"/>
              <a:t>doctor </a:t>
            </a:r>
            <a:r>
              <a:rPr lang="en-US" dirty="0" smtClean="0"/>
              <a:t>from many country as </a:t>
            </a:r>
            <a:r>
              <a:rPr lang="en-US" dirty="0" smtClean="0"/>
              <a:t>Egypt</a:t>
            </a:r>
            <a:r>
              <a:rPr lang="en-US" dirty="0" smtClean="0"/>
              <a:t>, Brazil, Span, Ethiopia, India, Taiwan , China</a:t>
            </a:r>
            <a:r>
              <a:rPr lang="en-US" dirty="0" smtClean="0"/>
              <a:t>…</a:t>
            </a:r>
          </a:p>
        </p:txBody>
      </p:sp>
      <p:pic>
        <p:nvPicPr>
          <p:cNvPr id="717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5000" contrast="5000"/>
                    </a14:imgEffect>
                  </a14:imgLayer>
                </a14:imgProps>
              </a:ext>
              <a:ext uri="{28A0092B-C50C-407E-A947-70E740481C1C}">
                <a14:useLocalDpi xmlns:a14="http://schemas.microsoft.com/office/drawing/2010/main" val="0"/>
              </a:ext>
            </a:extLst>
          </a:blip>
          <a:srcRect t="20340"/>
          <a:stretch/>
        </p:blipFill>
        <p:spPr bwMode="auto">
          <a:xfrm>
            <a:off x="1781354" y="76200"/>
            <a:ext cx="5784491" cy="3441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C:\Users\Dr. Sophal HENG\Desktop\slide\IMG_1778.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 contrast="20000"/>
                    </a14:imgEffect>
                  </a14:imgLayer>
                </a14:imgProps>
              </a:ext>
              <a:ext uri="{28A0092B-C50C-407E-A947-70E740481C1C}">
                <a14:useLocalDpi xmlns:a14="http://schemas.microsoft.com/office/drawing/2010/main" val="0"/>
              </a:ext>
            </a:extLst>
          </a:blip>
          <a:srcRect/>
          <a:stretch>
            <a:fillRect/>
          </a:stretch>
        </p:blipFill>
        <p:spPr bwMode="auto">
          <a:xfrm>
            <a:off x="482599" y="3666809"/>
            <a:ext cx="4064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Dr. Sophal HENG\Desktop\slide\IMG_1755.jp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contrast="10000"/>
                    </a14:imgEffect>
                  </a14:imgLayer>
                </a14:imgProps>
              </a:ext>
              <a:ext uri="{28A0092B-C50C-407E-A947-70E740481C1C}">
                <a14:useLocalDpi xmlns:a14="http://schemas.microsoft.com/office/drawing/2010/main" val="0"/>
              </a:ext>
            </a:extLst>
          </a:blip>
          <a:srcRect/>
          <a:stretch>
            <a:fillRect/>
          </a:stretch>
        </p:blipFill>
        <p:spPr bwMode="auto">
          <a:xfrm>
            <a:off x="4673599" y="3657600"/>
            <a:ext cx="4064000" cy="3035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822281"/>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C:\Users\Dr. Sophal HENG\Desktop\slide\DSC05453.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419600" y="3402894"/>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Dr. Sophal HENG\Desktop\slide\IMG_4236.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6666" t="11715"/>
          <a:stretch/>
        </p:blipFill>
        <p:spPr bwMode="auto">
          <a:xfrm>
            <a:off x="4419600" y="76200"/>
            <a:ext cx="4572000" cy="323018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228600" y="491971"/>
            <a:ext cx="4419600" cy="6061229"/>
          </a:xfrm>
          <a:prstGeom prst="rect">
            <a:avLst/>
          </a:prstGeom>
        </p:spPr>
        <p:txBody>
          <a:bodyPr vert="horz" lIns="91440" tIns="45720" rIns="91440" bIns="45720" rtlCol="0">
            <a:no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buNone/>
            </a:pPr>
            <a:r>
              <a:rPr lang="en-US" dirty="0">
                <a:effectLst>
                  <a:outerShdw blurRad="38100" dist="38100" dir="2700000" algn="tl">
                    <a:srgbClr val="000000">
                      <a:alpha val="43137"/>
                    </a:srgbClr>
                  </a:outerShdw>
                </a:effectLst>
              </a:rPr>
              <a:t>Meeting some lecturer </a:t>
            </a:r>
            <a:endParaRPr lang="en-US" dirty="0" smtClean="0">
              <a:effectLst>
                <a:outerShdw blurRad="38100" dist="38100" dir="2700000" algn="tl">
                  <a:srgbClr val="000000">
                    <a:alpha val="43137"/>
                  </a:srgbClr>
                </a:outerShdw>
              </a:effectLst>
            </a:endParaRPr>
          </a:p>
          <a:p>
            <a:pPr marL="68580" indent="0" algn="ctr">
              <a:buNone/>
            </a:pPr>
            <a:r>
              <a:rPr lang="en-US" dirty="0" smtClean="0">
                <a:effectLst>
                  <a:outerShdw blurRad="38100" dist="38100" dir="2700000" algn="tl">
                    <a:srgbClr val="000000">
                      <a:alpha val="43137"/>
                    </a:srgbClr>
                  </a:outerShdw>
                </a:effectLst>
              </a:rPr>
              <a:t>that </a:t>
            </a:r>
            <a:r>
              <a:rPr lang="en-US" dirty="0">
                <a:effectLst>
                  <a:outerShdw blurRad="38100" dist="38100" dir="2700000" algn="tl">
                    <a:srgbClr val="000000">
                      <a:alpha val="43137"/>
                    </a:srgbClr>
                  </a:outerShdw>
                </a:effectLst>
              </a:rPr>
              <a:t>I know them in Cambodia.</a:t>
            </a:r>
          </a:p>
          <a:p>
            <a:pPr marL="68580" indent="0" algn="ctr">
              <a:buNone/>
            </a:pPr>
            <a:endParaRPr lang="en-US" sz="2000" dirty="0"/>
          </a:p>
          <a:p>
            <a:pPr marL="68580" indent="0" algn="ctr">
              <a:buNone/>
            </a:pPr>
            <a:r>
              <a:rPr lang="en-US" sz="2000" dirty="0"/>
              <a:t>Michael G Morley, MD</a:t>
            </a:r>
          </a:p>
          <a:p>
            <a:pPr marL="68580" indent="0" algn="ctr">
              <a:buNone/>
            </a:pPr>
            <a:r>
              <a:rPr lang="en-US" sz="2000" b="1" i="1" dirty="0"/>
              <a:t>Retina and Vitreous Diseases</a:t>
            </a:r>
          </a:p>
          <a:p>
            <a:pPr marL="68580" indent="0" algn="ctr">
              <a:buNone/>
            </a:pPr>
            <a:r>
              <a:rPr lang="en-US" sz="2000" b="1" dirty="0"/>
              <a:t>At</a:t>
            </a:r>
            <a:r>
              <a:rPr lang="en-US" sz="2000" dirty="0"/>
              <a:t> Ophthalmic Consultant of </a:t>
            </a:r>
            <a:r>
              <a:rPr lang="en-US" sz="2000" dirty="0" smtClean="0"/>
              <a:t>Boston(OCB), </a:t>
            </a:r>
          </a:p>
          <a:p>
            <a:pPr marL="68580" indent="0" algn="ctr">
              <a:buNone/>
            </a:pPr>
            <a:r>
              <a:rPr lang="en-US" sz="2000" dirty="0" smtClean="0"/>
              <a:t>Boston MA USA</a:t>
            </a:r>
            <a:endParaRPr lang="en-US" sz="2000" dirty="0"/>
          </a:p>
          <a:p>
            <a:pPr marL="68580" indent="0" algn="ctr">
              <a:buNone/>
            </a:pPr>
            <a:endParaRPr lang="en-US" sz="2000" dirty="0" smtClean="0"/>
          </a:p>
          <a:p>
            <a:pPr marL="68580" indent="0" algn="ctr">
              <a:buNone/>
            </a:pPr>
            <a:endParaRPr lang="en-US" sz="2000" dirty="0"/>
          </a:p>
          <a:p>
            <a:pPr marL="68580" indent="0" algn="ctr">
              <a:buNone/>
            </a:pPr>
            <a:r>
              <a:rPr lang="en-US" sz="2000" dirty="0"/>
              <a:t>Laurence </a:t>
            </a:r>
            <a:r>
              <a:rPr lang="en-US" sz="2000" dirty="0" smtClean="0"/>
              <a:t>Sullivan, MD</a:t>
            </a:r>
            <a:endParaRPr lang="en-US" sz="2000" dirty="0"/>
          </a:p>
          <a:p>
            <a:pPr marL="68580" indent="0" algn="ctr">
              <a:buNone/>
            </a:pPr>
            <a:r>
              <a:rPr lang="en-US" sz="2000" b="1" i="1" dirty="0"/>
              <a:t>Cornea and Refractive Surgery, </a:t>
            </a:r>
          </a:p>
          <a:p>
            <a:pPr marL="68580" indent="0" algn="ctr">
              <a:buNone/>
            </a:pPr>
            <a:r>
              <a:rPr lang="en-US" sz="2000" b="1" dirty="0"/>
              <a:t>At</a:t>
            </a:r>
            <a:r>
              <a:rPr lang="en-US" sz="2000" dirty="0"/>
              <a:t> Bayside eye specialists, </a:t>
            </a:r>
            <a:r>
              <a:rPr lang="en-US" sz="2000" dirty="0" smtClean="0"/>
              <a:t>Australia</a:t>
            </a:r>
            <a:endParaRPr lang="en-US" sz="2000" dirty="0"/>
          </a:p>
          <a:p>
            <a:pPr marL="68580" indent="0" algn="ctr">
              <a:buNone/>
            </a:pPr>
            <a:endParaRPr lang="en-US" sz="2000" dirty="0"/>
          </a:p>
          <a:p>
            <a:pPr marL="68580" indent="0" algn="ctr">
              <a:buNone/>
            </a:pPr>
            <a:endParaRPr lang="en-US" sz="2000" dirty="0"/>
          </a:p>
        </p:txBody>
      </p:sp>
    </p:spTree>
    <p:extLst>
      <p:ext uri="{BB962C8B-B14F-4D97-AF65-F5344CB8AC3E}">
        <p14:creationId xmlns:p14="http://schemas.microsoft.com/office/powerpoint/2010/main" val="2099798024"/>
      </p:ext>
    </p:extLst>
  </p:cSld>
  <p:clrMapOvr>
    <a:masterClrMapping/>
  </p:clrMapOvr>
  <p:transition spd="med">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7" name="Picture 3" descr="C:\Users\Dr. Sophal HENG\Desktop\slide\DSC05085.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6390" t="25273" r="205"/>
          <a:stretch/>
        </p:blipFill>
        <p:spPr bwMode="auto">
          <a:xfrm>
            <a:off x="457200" y="304800"/>
            <a:ext cx="8248650" cy="6297977"/>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Dr. Sophal HENG\Desktop\slide\DSC0509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254" t="3279" r="9254" b="17257"/>
          <a:stretch/>
        </p:blipFill>
        <p:spPr bwMode="auto">
          <a:xfrm>
            <a:off x="4545252" y="-311092"/>
            <a:ext cx="4751148" cy="347472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Dr. Sophal HENG\Desktop\slide\DSC05582.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11982" t="13234" r="8101" b="3112"/>
          <a:stretch/>
        </p:blipFill>
        <p:spPr bwMode="auto">
          <a:xfrm>
            <a:off x="4572000" y="3163628"/>
            <a:ext cx="4674948" cy="3670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964839"/>
      </p:ext>
    </p:extLst>
  </p:cSld>
  <p:clrMapOvr>
    <a:masterClrMapping/>
  </p:clrMapOvr>
  <p:transition spd="med">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Dr. Sophal HENG\Desktop\slide\DSC08512.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30000" contrast="15000"/>
                    </a14:imgEffect>
                  </a14:imgLayer>
                </a14:imgProps>
              </a:ext>
              <a:ext uri="{28A0092B-C50C-407E-A947-70E740481C1C}">
                <a14:useLocalDpi xmlns:a14="http://schemas.microsoft.com/office/drawing/2010/main" val="0"/>
              </a:ext>
            </a:extLst>
          </a:blip>
          <a:srcRect l="6458" r="12501" b="22500"/>
          <a:stretch/>
        </p:blipFill>
        <p:spPr bwMode="auto">
          <a:xfrm>
            <a:off x="4648200" y="52552"/>
            <a:ext cx="4606549" cy="337644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Dr. Sophal HENG\Desktop\slide\DSC08736.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10000"/>
                    </a14:imgEffect>
                  </a14:imgLayer>
                </a14:imgProps>
              </a:ext>
              <a:ext uri="{28A0092B-C50C-407E-A947-70E740481C1C}">
                <a14:useLocalDpi xmlns:a14="http://schemas.microsoft.com/office/drawing/2010/main" val="0"/>
              </a:ext>
            </a:extLst>
          </a:blip>
          <a:srcRect t="4427" b="-3738"/>
          <a:stretch/>
        </p:blipFill>
        <p:spPr bwMode="auto">
          <a:xfrm>
            <a:off x="4648200" y="3452648"/>
            <a:ext cx="4572000" cy="340535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304800" y="339571"/>
            <a:ext cx="4419600" cy="6061229"/>
          </a:xfrm>
          <a:prstGeom prst="rect">
            <a:avLst/>
          </a:prstGeom>
        </p:spPr>
        <p:txBody>
          <a:bodyPr vert="horz" lIns="91440" tIns="45720" rIns="91440" bIns="45720" rtlCol="0">
            <a:no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buNone/>
            </a:pPr>
            <a:r>
              <a:rPr lang="en-US" dirty="0">
                <a:effectLst>
                  <a:outerShdw blurRad="38100" dist="38100" dir="2700000" algn="tl">
                    <a:srgbClr val="000000">
                      <a:alpha val="43137"/>
                    </a:srgbClr>
                  </a:outerShdw>
                </a:effectLst>
              </a:rPr>
              <a:t>Meeting some lecturer </a:t>
            </a:r>
            <a:endParaRPr lang="en-US" dirty="0" smtClean="0">
              <a:effectLst>
                <a:outerShdw blurRad="38100" dist="38100" dir="2700000" algn="tl">
                  <a:srgbClr val="000000">
                    <a:alpha val="43137"/>
                  </a:srgbClr>
                </a:outerShdw>
              </a:effectLst>
            </a:endParaRPr>
          </a:p>
          <a:p>
            <a:pPr marL="68580" indent="0" algn="ctr">
              <a:buNone/>
            </a:pPr>
            <a:r>
              <a:rPr lang="en-US" dirty="0" smtClean="0">
                <a:effectLst>
                  <a:outerShdw blurRad="38100" dist="38100" dir="2700000" algn="tl">
                    <a:srgbClr val="000000">
                      <a:alpha val="43137"/>
                    </a:srgbClr>
                  </a:outerShdw>
                </a:effectLst>
              </a:rPr>
              <a:t>that </a:t>
            </a:r>
            <a:r>
              <a:rPr lang="en-US" dirty="0">
                <a:effectLst>
                  <a:outerShdw blurRad="38100" dist="38100" dir="2700000" algn="tl">
                    <a:srgbClr val="000000">
                      <a:alpha val="43137"/>
                    </a:srgbClr>
                  </a:outerShdw>
                </a:effectLst>
              </a:rPr>
              <a:t>I know them in Cambodia.</a:t>
            </a:r>
          </a:p>
          <a:p>
            <a:pPr marL="68580" indent="0" algn="ctr">
              <a:buNone/>
            </a:pPr>
            <a:endParaRPr lang="en-US" sz="2000" dirty="0" smtClean="0"/>
          </a:p>
          <a:p>
            <a:pPr marL="68580" indent="0" algn="ctr">
              <a:buNone/>
            </a:pPr>
            <a:r>
              <a:rPr lang="en-US" sz="2000" dirty="0" err="1" smtClean="0"/>
              <a:t>Kenn</a:t>
            </a:r>
            <a:r>
              <a:rPr lang="en-US" sz="2000" dirty="0" smtClean="0"/>
              <a:t> Freedman, MD</a:t>
            </a:r>
            <a:endParaRPr lang="en-US" sz="2000" dirty="0"/>
          </a:p>
          <a:p>
            <a:pPr marL="68580" indent="0" algn="ctr">
              <a:buNone/>
            </a:pPr>
            <a:r>
              <a:rPr lang="en-US" sz="2000" b="1" i="1" dirty="0" err="1"/>
              <a:t>Neuro</a:t>
            </a:r>
            <a:r>
              <a:rPr lang="en-US" sz="2000" b="1" i="1" dirty="0"/>
              <a:t>-ophthalmology and </a:t>
            </a:r>
            <a:r>
              <a:rPr lang="en-US" sz="2000" b="1" i="1" dirty="0" err="1" smtClean="0"/>
              <a:t>oculoplasty</a:t>
            </a:r>
            <a:endParaRPr lang="en-US" sz="2000" b="1" i="1" dirty="0" smtClean="0"/>
          </a:p>
          <a:p>
            <a:pPr marL="68580" indent="0" algn="ctr">
              <a:buNone/>
            </a:pPr>
            <a:r>
              <a:rPr lang="en-US" sz="2000" b="1" dirty="0" smtClean="0"/>
              <a:t>At </a:t>
            </a:r>
            <a:r>
              <a:rPr lang="en-US" sz="2000" dirty="0"/>
              <a:t>Texas Tech University of Health Science Center </a:t>
            </a:r>
            <a:r>
              <a:rPr lang="en-US" sz="2000" dirty="0" smtClean="0"/>
              <a:t>(TTUHSC), </a:t>
            </a:r>
            <a:r>
              <a:rPr lang="en-US" sz="2000" dirty="0" err="1" smtClean="0"/>
              <a:t>Lubbuck</a:t>
            </a:r>
            <a:r>
              <a:rPr lang="en-US" sz="2000" dirty="0" smtClean="0"/>
              <a:t> TX USA</a:t>
            </a:r>
          </a:p>
          <a:p>
            <a:pPr marL="68580" indent="0" algn="ctr">
              <a:buNone/>
            </a:pPr>
            <a:endParaRPr lang="en-US" sz="2000" dirty="0"/>
          </a:p>
          <a:p>
            <a:pPr marL="68580" indent="0" algn="ctr">
              <a:buNone/>
            </a:pPr>
            <a:r>
              <a:rPr lang="en-US" sz="2000" dirty="0" smtClean="0"/>
              <a:t>Prof. Davit McCartney</a:t>
            </a:r>
            <a:endParaRPr lang="en-US" sz="2000" dirty="0"/>
          </a:p>
          <a:p>
            <a:pPr marL="68580" indent="0" algn="ctr">
              <a:buNone/>
            </a:pPr>
            <a:r>
              <a:rPr lang="en-US" sz="2000" b="1" i="1" dirty="0"/>
              <a:t>Cornea and Refractive </a:t>
            </a:r>
            <a:r>
              <a:rPr lang="en-US" sz="2000" b="1" i="1" dirty="0" smtClean="0"/>
              <a:t>Surgery</a:t>
            </a:r>
          </a:p>
          <a:p>
            <a:pPr marL="68580" indent="0" algn="ctr">
              <a:buNone/>
            </a:pPr>
            <a:r>
              <a:rPr lang="en-US" sz="1800" dirty="0" smtClean="0"/>
              <a:t>Chef Department of Ophthalmology </a:t>
            </a:r>
          </a:p>
          <a:p>
            <a:pPr marL="68580" indent="0" algn="ctr">
              <a:buNone/>
            </a:pPr>
            <a:r>
              <a:rPr lang="en-US" sz="2000" b="1" dirty="0" smtClean="0"/>
              <a:t>At</a:t>
            </a:r>
            <a:r>
              <a:rPr lang="en-US" sz="2000" dirty="0" smtClean="0"/>
              <a:t> TTUHSC, </a:t>
            </a:r>
            <a:r>
              <a:rPr lang="en-US" sz="2000" dirty="0" err="1" smtClean="0"/>
              <a:t>Lubbuck</a:t>
            </a:r>
            <a:r>
              <a:rPr lang="en-US" sz="2000" dirty="0" smtClean="0"/>
              <a:t> TX USA</a:t>
            </a:r>
            <a:endParaRPr lang="en-US" sz="2000" dirty="0"/>
          </a:p>
          <a:p>
            <a:pPr marL="68580" indent="0" algn="ctr">
              <a:buNone/>
            </a:pPr>
            <a:endParaRPr lang="en-US" sz="2000" dirty="0"/>
          </a:p>
          <a:p>
            <a:pPr marL="68580" indent="0" algn="ctr">
              <a:buNone/>
            </a:pPr>
            <a:endParaRPr lang="en-US" sz="2000" dirty="0"/>
          </a:p>
        </p:txBody>
      </p:sp>
    </p:spTree>
    <p:extLst>
      <p:ext uri="{BB962C8B-B14F-4D97-AF65-F5344CB8AC3E}">
        <p14:creationId xmlns:p14="http://schemas.microsoft.com/office/powerpoint/2010/main" val="2595842190"/>
      </p:ext>
    </p:extLst>
  </p:cSld>
  <p:clrMapOvr>
    <a:masterClrMapping/>
  </p:clrMapOvr>
  <p:transition spd="med">
    <p:fade thruBlk="1"/>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3995</TotalTime>
  <Words>1720</Words>
  <Application>Microsoft Office PowerPoint</Application>
  <PresentationFormat>On-screen Show (4:3)</PresentationFormat>
  <Paragraphs>400</Paragraphs>
  <Slides>44</Slides>
  <Notes>15</Notes>
  <HiddenSlides>9</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Constantia</vt:lpstr>
      <vt:lpstr>Calibri</vt:lpstr>
      <vt:lpstr>Century Gothic</vt:lpstr>
      <vt:lpstr>Wingdings 2</vt:lpstr>
      <vt:lpstr>Times New Roman</vt:lpstr>
      <vt:lpstr>Wingdings</vt:lpstr>
      <vt:lpstr>Austin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for Screening Pt</vt:lpstr>
      <vt:lpstr>Careful with Pt…</vt:lpstr>
      <vt:lpstr>Careful with Pt…</vt:lpstr>
      <vt:lpstr>Careful with Pt…</vt:lpstr>
      <vt:lpstr>Investigation </vt:lpstr>
      <vt:lpstr>1- Power Refraction</vt:lpstr>
      <vt:lpstr>2 - Corneal Topography</vt:lpstr>
      <vt:lpstr>Tomographic Shape Patterns Characterizing Irregularity</vt:lpstr>
      <vt:lpstr>Tomographic Shape Patterns Characterizing Irregularity</vt:lpstr>
      <vt:lpstr>3 – Post-op K-reading  ( K &lt; 40 or K &gt; 46 ) PRK </vt:lpstr>
      <vt:lpstr>PowerPoint Presentation</vt:lpstr>
      <vt:lpstr>* Residual Stromal bed (RSB)</vt:lpstr>
      <vt:lpstr>* Residual Stromal bed (RSB)</vt:lpstr>
      <vt:lpstr>* Residual Stromal bed (RSB)</vt:lpstr>
      <vt:lpstr>Risk Assessment for Ectasia after  Corneal Refractive Surgery</vt:lpstr>
      <vt:lpstr>Thank you for your attention but my slide presentation is behind you :-)</vt:lpstr>
      <vt:lpstr>PowerPoint Presentation</vt:lpstr>
      <vt:lpstr>Patient Consent Form</vt:lpstr>
      <vt:lpstr>Patient Investigation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mmc</vt:lpstr>
      <vt:lpstr>PowerPoint Presentation</vt:lpstr>
    </vt:vector>
  </TitlesOfParts>
  <Company>STANDARD EYE CLINIC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Screening  Patient for  Vision Correction</dc:title>
  <dc:creator>Dr. Sophal</dc:creator>
  <cp:lastModifiedBy>Dr. Sophal HENG</cp:lastModifiedBy>
  <cp:revision>184</cp:revision>
  <dcterms:created xsi:type="dcterms:W3CDTF">2014-11-21T16:22:20Z</dcterms:created>
  <dcterms:modified xsi:type="dcterms:W3CDTF">2014-12-04T17:44:43Z</dcterms:modified>
</cp:coreProperties>
</file>